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83" r:id="rId6"/>
    <p:sldMasterId id="2147483690"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04" r:id="rId57"/>
    <p:sldId id="305" r:id="rId58"/>
    <p:sldId id="306" r:id="rId59"/>
    <p:sldId id="307" r:id="rId60"/>
    <p:sldId id="308" r:id="rId61"/>
    <p:sldId id="309" r:id="rId62"/>
    <p:sldId id="310" r:id="rId63"/>
    <p:sldId id="311" r:id="rId64"/>
    <p:sldId id="312" r:id="rId65"/>
    <p:sldId id="313" r:id="rId66"/>
    <p:sldId id="314" r:id="rId67"/>
    <p:sldId id="315" r:id="rId68"/>
    <p:sldId id="316" r:id="rId69"/>
    <p:sldId id="317" r:id="rId70"/>
    <p:sldId id="318" r:id="rId71"/>
    <p:sldId id="319" r:id="rId72"/>
    <p:sldId id="320" r:id="rId73"/>
    <p:sldId id="321" r:id="rId74"/>
    <p:sldId id="322" r:id="rId75"/>
    <p:sldId id="323" r:id="rId76"/>
  </p:sldIdLst>
  <p:sldSz cy="5143500" cx="9144000"/>
  <p:notesSz cx="20104100" cy="11309350"/>
  <p:embeddedFontLst>
    <p:embeddedFont>
      <p:font typeface="Playfair Display"/>
      <p:regular r:id="rId77"/>
      <p:bold r:id="rId78"/>
      <p:italic r:id="rId79"/>
      <p:boldItalic r:id="rId80"/>
    </p:embeddedFont>
    <p:embeddedFont>
      <p:font typeface="Helvetica Neue"/>
      <p:regular r:id="rId81"/>
      <p:bold r:id="rId82"/>
      <p:italic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41">
          <p15:clr>
            <a:srgbClr val="A4A3A4"/>
          </p15:clr>
        </p15:guide>
        <p15:guide id="2" pos="281">
          <p15:clr>
            <a:srgbClr val="A4A3A4"/>
          </p15:clr>
        </p15:guide>
      </p15:sldGuideLst>
    </p:ext>
    <p:ext uri="GoogleSlidesCustomDataVersion2">
      <go:slidesCustomData xmlns:go="http://customooxmlschemas.google.com/" r:id="rId85" roundtripDataSignature="AMtx7mgKXq4LDIf3m+xk7B2HxAcgra1bb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93AA79B-ACA8-4D3D-950C-69AC206A45DF}">
  <a:tblStyle styleId="{693AA79B-ACA8-4D3D-950C-69AC206A45DF}" styleName="Table_0">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F797B5EC-8E9D-4817-8C12-07645CCD3CE6}"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41" orient="horz"/>
        <p:guide pos="281"/>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2.xml"/><Relationship Id="rId84" Type="http://schemas.openxmlformats.org/officeDocument/2006/relationships/font" Target="fonts/HelveticaNeue-boldItalic.fntdata"/><Relationship Id="rId83" Type="http://schemas.openxmlformats.org/officeDocument/2006/relationships/font" Target="fonts/HelveticaNeue-italic.fntdata"/><Relationship Id="rId42" Type="http://schemas.openxmlformats.org/officeDocument/2006/relationships/slide" Target="slides/slide34.xml"/><Relationship Id="rId41" Type="http://schemas.openxmlformats.org/officeDocument/2006/relationships/slide" Target="slides/slide33.xml"/><Relationship Id="rId85" Type="http://customschemas.google.com/relationships/presentationmetadata" Target="metadata"/><Relationship Id="rId44" Type="http://schemas.openxmlformats.org/officeDocument/2006/relationships/slide" Target="slides/slide36.xml"/><Relationship Id="rId43" Type="http://schemas.openxmlformats.org/officeDocument/2006/relationships/slide" Target="slides/slide35.xml"/><Relationship Id="rId46" Type="http://schemas.openxmlformats.org/officeDocument/2006/relationships/slide" Target="slides/slide38.xml"/><Relationship Id="rId45" Type="http://schemas.openxmlformats.org/officeDocument/2006/relationships/slide" Target="slides/slide37.xml"/><Relationship Id="rId80" Type="http://schemas.openxmlformats.org/officeDocument/2006/relationships/font" Target="fonts/PlayfairDisplay-boldItalic.fntdata"/><Relationship Id="rId82" Type="http://schemas.openxmlformats.org/officeDocument/2006/relationships/font" Target="fonts/HelveticaNeue-bold.fntdata"/><Relationship Id="rId81" Type="http://schemas.openxmlformats.org/officeDocument/2006/relationships/font" Target="fonts/HelveticaNeue-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48" Type="http://schemas.openxmlformats.org/officeDocument/2006/relationships/slide" Target="slides/slide40.xml"/><Relationship Id="rId47" Type="http://schemas.openxmlformats.org/officeDocument/2006/relationships/slide" Target="slides/slide39.xml"/><Relationship Id="rId49" Type="http://schemas.openxmlformats.org/officeDocument/2006/relationships/slide" Target="slides/slide4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73" Type="http://schemas.openxmlformats.org/officeDocument/2006/relationships/slide" Target="slides/slide65.xml"/><Relationship Id="rId72" Type="http://schemas.openxmlformats.org/officeDocument/2006/relationships/slide" Target="slides/slide64.xml"/><Relationship Id="rId31" Type="http://schemas.openxmlformats.org/officeDocument/2006/relationships/slide" Target="slides/slide23.xml"/><Relationship Id="rId75" Type="http://schemas.openxmlformats.org/officeDocument/2006/relationships/slide" Target="slides/slide67.xml"/><Relationship Id="rId30" Type="http://schemas.openxmlformats.org/officeDocument/2006/relationships/slide" Target="slides/slide22.xml"/><Relationship Id="rId74" Type="http://schemas.openxmlformats.org/officeDocument/2006/relationships/slide" Target="slides/slide66.xml"/><Relationship Id="rId33" Type="http://schemas.openxmlformats.org/officeDocument/2006/relationships/slide" Target="slides/slide25.xml"/><Relationship Id="rId77" Type="http://schemas.openxmlformats.org/officeDocument/2006/relationships/font" Target="fonts/PlayfairDisplay-regular.fntdata"/><Relationship Id="rId32" Type="http://schemas.openxmlformats.org/officeDocument/2006/relationships/slide" Target="slides/slide24.xml"/><Relationship Id="rId76" Type="http://schemas.openxmlformats.org/officeDocument/2006/relationships/slide" Target="slides/slide68.xml"/><Relationship Id="rId35" Type="http://schemas.openxmlformats.org/officeDocument/2006/relationships/slide" Target="slides/slide27.xml"/><Relationship Id="rId79" Type="http://schemas.openxmlformats.org/officeDocument/2006/relationships/font" Target="fonts/PlayfairDisplay-italic.fntdata"/><Relationship Id="rId34" Type="http://schemas.openxmlformats.org/officeDocument/2006/relationships/slide" Target="slides/slide26.xml"/><Relationship Id="rId78" Type="http://schemas.openxmlformats.org/officeDocument/2006/relationships/font" Target="fonts/PlayfairDisplay-bold.fntdata"/><Relationship Id="rId71" Type="http://schemas.openxmlformats.org/officeDocument/2006/relationships/slide" Target="slides/slide63.xml"/><Relationship Id="rId70" Type="http://schemas.openxmlformats.org/officeDocument/2006/relationships/slide" Target="slides/slide62.xml"/><Relationship Id="rId37" Type="http://schemas.openxmlformats.org/officeDocument/2006/relationships/slide" Target="slides/slide29.xml"/><Relationship Id="rId36" Type="http://schemas.openxmlformats.org/officeDocument/2006/relationships/slide" Target="slides/slide28.xml"/><Relationship Id="rId39" Type="http://schemas.openxmlformats.org/officeDocument/2006/relationships/slide" Target="slides/slide31.xml"/><Relationship Id="rId38" Type="http://schemas.openxmlformats.org/officeDocument/2006/relationships/slide" Target="slides/slide30.xml"/><Relationship Id="rId62" Type="http://schemas.openxmlformats.org/officeDocument/2006/relationships/slide" Target="slides/slide54.xml"/><Relationship Id="rId61" Type="http://schemas.openxmlformats.org/officeDocument/2006/relationships/slide" Target="slides/slide53.xml"/><Relationship Id="rId20" Type="http://schemas.openxmlformats.org/officeDocument/2006/relationships/slide" Target="slides/slide12.xml"/><Relationship Id="rId64" Type="http://schemas.openxmlformats.org/officeDocument/2006/relationships/slide" Target="slides/slide56.xml"/><Relationship Id="rId63" Type="http://schemas.openxmlformats.org/officeDocument/2006/relationships/slide" Target="slides/slide55.xml"/><Relationship Id="rId22" Type="http://schemas.openxmlformats.org/officeDocument/2006/relationships/slide" Target="slides/slide14.xml"/><Relationship Id="rId66" Type="http://schemas.openxmlformats.org/officeDocument/2006/relationships/slide" Target="slides/slide58.xml"/><Relationship Id="rId21" Type="http://schemas.openxmlformats.org/officeDocument/2006/relationships/slide" Target="slides/slide13.xml"/><Relationship Id="rId65" Type="http://schemas.openxmlformats.org/officeDocument/2006/relationships/slide" Target="slides/slide57.xml"/><Relationship Id="rId24" Type="http://schemas.openxmlformats.org/officeDocument/2006/relationships/slide" Target="slides/slide16.xml"/><Relationship Id="rId68" Type="http://schemas.openxmlformats.org/officeDocument/2006/relationships/slide" Target="slides/slide60.xml"/><Relationship Id="rId23" Type="http://schemas.openxmlformats.org/officeDocument/2006/relationships/slide" Target="slides/slide15.xml"/><Relationship Id="rId67" Type="http://schemas.openxmlformats.org/officeDocument/2006/relationships/slide" Target="slides/slide59.xml"/><Relationship Id="rId60" Type="http://schemas.openxmlformats.org/officeDocument/2006/relationships/slide" Target="slides/slide52.xml"/><Relationship Id="rId26" Type="http://schemas.openxmlformats.org/officeDocument/2006/relationships/slide" Target="slides/slide18.xml"/><Relationship Id="rId25" Type="http://schemas.openxmlformats.org/officeDocument/2006/relationships/slide" Target="slides/slide17.xml"/><Relationship Id="rId69" Type="http://schemas.openxmlformats.org/officeDocument/2006/relationships/slide" Target="slides/slide61.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51" Type="http://schemas.openxmlformats.org/officeDocument/2006/relationships/slide" Target="slides/slide43.xml"/><Relationship Id="rId50" Type="http://schemas.openxmlformats.org/officeDocument/2006/relationships/slide" Target="slides/slide42.xml"/><Relationship Id="rId53" Type="http://schemas.openxmlformats.org/officeDocument/2006/relationships/slide" Target="slides/slide45.xml"/><Relationship Id="rId52" Type="http://schemas.openxmlformats.org/officeDocument/2006/relationships/slide" Target="slides/slide44.xml"/><Relationship Id="rId11" Type="http://schemas.openxmlformats.org/officeDocument/2006/relationships/slide" Target="slides/slide3.xml"/><Relationship Id="rId55" Type="http://schemas.openxmlformats.org/officeDocument/2006/relationships/slide" Target="slides/slide47.xml"/><Relationship Id="rId10" Type="http://schemas.openxmlformats.org/officeDocument/2006/relationships/slide" Target="slides/slide2.xml"/><Relationship Id="rId54" Type="http://schemas.openxmlformats.org/officeDocument/2006/relationships/slide" Target="slides/slide46.xml"/><Relationship Id="rId13" Type="http://schemas.openxmlformats.org/officeDocument/2006/relationships/slide" Target="slides/slide5.xml"/><Relationship Id="rId57" Type="http://schemas.openxmlformats.org/officeDocument/2006/relationships/slide" Target="slides/slide49.xml"/><Relationship Id="rId12" Type="http://schemas.openxmlformats.org/officeDocument/2006/relationships/slide" Target="slides/slide4.xml"/><Relationship Id="rId56" Type="http://schemas.openxmlformats.org/officeDocument/2006/relationships/slide" Target="slides/slide48.xml"/><Relationship Id="rId15" Type="http://schemas.openxmlformats.org/officeDocument/2006/relationships/slide" Target="slides/slide7.xml"/><Relationship Id="rId59" Type="http://schemas.openxmlformats.org/officeDocument/2006/relationships/slide" Target="slides/slide51.xml"/><Relationship Id="rId14" Type="http://schemas.openxmlformats.org/officeDocument/2006/relationships/slide" Target="slides/slide6.xml"/><Relationship Id="rId58" Type="http://schemas.openxmlformats.org/officeDocument/2006/relationships/slide" Target="slides/slide50.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9.png>
</file>

<file path=ppt/media/image20.png>
</file>

<file path=ppt/media/image21.png>
</file>

<file path=ppt/media/image22.png>
</file>

<file path=ppt/media/image23.png>
</file>

<file path=ppt/media/image25.png>
</file>

<file path=ppt/media/image26.png>
</file>

<file path=ppt/media/image27.png>
</file>

<file path=ppt/media/image28.jpg>
</file>

<file path=ppt/media/image29.png>
</file>

<file path=ppt/media/image30.png>
</file>

<file path=ppt/media/image31.png>
</file>

<file path=ppt/media/image32.png>
</file>

<file path=ppt/media/image34.png>
</file>

<file path=ppt/media/image35.png>
</file>

<file path=ppt/media/image36.png>
</file>

<file path=ppt/media/image37.png>
</file>

<file path=ppt/media/image39.png>
</file>

<file path=ppt/media/image40.png>
</file>

<file path=ppt/media/image41.png>
</file>

<file path=ppt/media/image42.png>
</file>

<file path=ppt/media/image43.png>
</file>

<file path=ppt/media/image44.png>
</file>

<file path=ppt/media/image5.png>
</file>

<file path=ppt/media/image6.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351350" y="848200"/>
            <a:ext cx="13403400" cy="4241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2010400" y="5371925"/>
            <a:ext cx="16083275" cy="50892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1: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7" name="Google Shape;317;p1:notes"/>
          <p:cNvSpPr/>
          <p:nvPr>
            <p:ph idx="2" type="sldImg"/>
          </p:nvPr>
        </p:nvSpPr>
        <p:spPr>
          <a:xfrm>
            <a:off x="6281738" y="847725"/>
            <a:ext cx="7542212" cy="4241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10: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457" name="Google Shape;457;p10: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p11: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474" name="Google Shape;474;p11: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p12: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491" name="Google Shape;491;p12: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p13: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508" name="Google Shape;508;p13: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p14: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525" name="Google Shape;525;p14: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p15: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542" name="Google Shape;542;p15: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p16: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559" name="Google Shape;559;p16: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p17: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576" name="Google Shape;576;p17: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p18: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593" name="Google Shape;593;p18: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p19: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10" name="Google Shape;610;p19: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2: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325" name="Google Shape;325;p2:notes"/>
          <p:cNvSpPr/>
          <p:nvPr>
            <p:ph idx="2" type="sldImg"/>
          </p:nvPr>
        </p:nvSpPr>
        <p:spPr>
          <a:xfrm>
            <a:off x="6659323" y="1414462"/>
            <a:ext cx="6785700" cy="3816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p20: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8" name="Google Shape;618;p20: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p21: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27" name="Google Shape;627;p21: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p22: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636" name="Google Shape;636;p22:notes"/>
          <p:cNvSpPr/>
          <p:nvPr>
            <p:ph idx="2" type="sldImg"/>
          </p:nvPr>
        </p:nvSpPr>
        <p:spPr>
          <a:xfrm>
            <a:off x="2010410" y="1413669"/>
            <a:ext cx="16083300" cy="38169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9" name="Shape 649"/>
        <p:cNvGrpSpPr/>
        <p:nvPr/>
      </p:nvGrpSpPr>
      <p:grpSpPr>
        <a:xfrm>
          <a:off x="0" y="0"/>
          <a:ext cx="0" cy="0"/>
          <a:chOff x="0" y="0"/>
          <a:chExt cx="0" cy="0"/>
        </a:xfrm>
      </p:grpSpPr>
      <p:sp>
        <p:nvSpPr>
          <p:cNvPr id="650" name="Google Shape;650;p23: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51" name="Google Shape;651;p23: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p24: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9" name="Google Shape;659;p24: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p25: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5" name="Google Shape;665;p25: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p26: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1" name="Google Shape;671;p26: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p27: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80" name="Google Shape;680;p27: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p28: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7" name="Google Shape;687;p28: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p29: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3" name="Google Shape;693;p29: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p3: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340" name="Google Shape;340;p3: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p30: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0" name="Google Shape;700;p30: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p31: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9" name="Google Shape;709;p31: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p32: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6" name="Google Shape;716;p32: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p33: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4" name="Google Shape;724;p33: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p34: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1" name="Google Shape;731;p34: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p35: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0" name="Google Shape;740;p35: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p36: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9" name="Google Shape;749;p36: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p37: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7" name="Google Shape;757;p37: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p38: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5" name="Google Shape;765;p38: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p39: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2" name="Google Shape;772;p39: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4: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356" name="Google Shape;356;p4: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p40: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1" name="Google Shape;781;p40: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p41: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9" name="Google Shape;789;p41: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p42: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7" name="Google Shape;797;p42: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p43: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5" name="Google Shape;805;p43: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2" name="Shape 812"/>
        <p:cNvGrpSpPr/>
        <p:nvPr/>
      </p:nvGrpSpPr>
      <p:grpSpPr>
        <a:xfrm>
          <a:off x="0" y="0"/>
          <a:ext cx="0" cy="0"/>
          <a:chOff x="0" y="0"/>
          <a:chExt cx="0" cy="0"/>
        </a:xfrm>
      </p:grpSpPr>
      <p:sp>
        <p:nvSpPr>
          <p:cNvPr id="813" name="Google Shape;813;p44: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4" name="Google Shape;814;p44: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p45: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3" name="Google Shape;823;p45: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0" name="Shape 830"/>
        <p:cNvGrpSpPr/>
        <p:nvPr/>
      </p:nvGrpSpPr>
      <p:grpSpPr>
        <a:xfrm>
          <a:off x="0" y="0"/>
          <a:ext cx="0" cy="0"/>
          <a:chOff x="0" y="0"/>
          <a:chExt cx="0" cy="0"/>
        </a:xfrm>
      </p:grpSpPr>
      <p:sp>
        <p:nvSpPr>
          <p:cNvPr id="831" name="Google Shape;831;p46: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2" name="Google Shape;832;p46: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p47:notes"/>
          <p:cNvSpPr/>
          <p:nvPr>
            <p:ph idx="2" type="sldImg"/>
          </p:nvPr>
        </p:nvSpPr>
        <p:spPr>
          <a:xfrm>
            <a:off x="6281738" y="847725"/>
            <a:ext cx="7542212" cy="4241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9" name="Google Shape;839;p47: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p48:notes"/>
          <p:cNvSpPr/>
          <p:nvPr>
            <p:ph idx="2" type="sldImg"/>
          </p:nvPr>
        </p:nvSpPr>
        <p:spPr>
          <a:xfrm>
            <a:off x="6281738" y="847725"/>
            <a:ext cx="7542212" cy="4241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6" name="Google Shape;846;p48: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 name="Shape 851"/>
        <p:cNvGrpSpPr/>
        <p:nvPr/>
      </p:nvGrpSpPr>
      <p:grpSpPr>
        <a:xfrm>
          <a:off x="0" y="0"/>
          <a:ext cx="0" cy="0"/>
          <a:chOff x="0" y="0"/>
          <a:chExt cx="0" cy="0"/>
        </a:xfrm>
      </p:grpSpPr>
      <p:sp>
        <p:nvSpPr>
          <p:cNvPr id="852" name="Google Shape;852;p49: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3" name="Google Shape;853;p49: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p5: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372" name="Google Shape;372;p5:notes"/>
          <p:cNvSpPr/>
          <p:nvPr>
            <p:ph idx="2" type="sldImg"/>
          </p:nvPr>
        </p:nvSpPr>
        <p:spPr>
          <a:xfrm>
            <a:off x="2010410" y="1413669"/>
            <a:ext cx="16083300" cy="38169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p50:notes"/>
          <p:cNvSpPr/>
          <p:nvPr>
            <p:ph idx="2" type="sldImg"/>
          </p:nvPr>
        </p:nvSpPr>
        <p:spPr>
          <a:xfrm>
            <a:off x="6281738" y="847725"/>
            <a:ext cx="7542212" cy="4241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9" name="Google Shape;859;p50: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p51: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6" name="Google Shape;866;p51: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p52: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2" name="Google Shape;872;p52: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p53: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2" name="Google Shape;882;p53: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p54:notes"/>
          <p:cNvSpPr/>
          <p:nvPr>
            <p:ph idx="2" type="sldImg"/>
          </p:nvPr>
        </p:nvSpPr>
        <p:spPr>
          <a:xfrm>
            <a:off x="6281738" y="847725"/>
            <a:ext cx="7542212" cy="4241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1" name="Google Shape;891;p54: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p55:notes"/>
          <p:cNvSpPr/>
          <p:nvPr>
            <p:ph idx="2" type="sldImg"/>
          </p:nvPr>
        </p:nvSpPr>
        <p:spPr>
          <a:xfrm>
            <a:off x="6281738" y="847725"/>
            <a:ext cx="7542212" cy="4241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8" name="Google Shape;898;p55: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p56: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5" name="Google Shape;905;p56: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p57:notes"/>
          <p:cNvSpPr/>
          <p:nvPr>
            <p:ph idx="2" type="sldImg"/>
          </p:nvPr>
        </p:nvSpPr>
        <p:spPr>
          <a:xfrm>
            <a:off x="6281738" y="847725"/>
            <a:ext cx="7542212" cy="4241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1" name="Google Shape;911;p57: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p58: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8" name="Google Shape;918;p58: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 name="Shape 923"/>
        <p:cNvGrpSpPr/>
        <p:nvPr/>
      </p:nvGrpSpPr>
      <p:grpSpPr>
        <a:xfrm>
          <a:off x="0" y="0"/>
          <a:ext cx="0" cy="0"/>
          <a:chOff x="0" y="0"/>
          <a:chExt cx="0" cy="0"/>
        </a:xfrm>
      </p:grpSpPr>
      <p:sp>
        <p:nvSpPr>
          <p:cNvPr id="924" name="Google Shape;924;p59:notes"/>
          <p:cNvSpPr/>
          <p:nvPr>
            <p:ph idx="2" type="sldImg"/>
          </p:nvPr>
        </p:nvSpPr>
        <p:spPr>
          <a:xfrm>
            <a:off x="3351350" y="848200"/>
            <a:ext cx="13403400" cy="4241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5" name="Google Shape;925;p59: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p6: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389" name="Google Shape;389;p6:notes"/>
          <p:cNvSpPr/>
          <p:nvPr>
            <p:ph idx="2" type="sldImg"/>
          </p:nvPr>
        </p:nvSpPr>
        <p:spPr>
          <a:xfrm>
            <a:off x="6659323" y="1414462"/>
            <a:ext cx="6785700" cy="3816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p60:notes"/>
          <p:cNvSpPr/>
          <p:nvPr>
            <p:ph idx="2" type="sldImg"/>
          </p:nvPr>
        </p:nvSpPr>
        <p:spPr>
          <a:xfrm>
            <a:off x="6281738" y="847725"/>
            <a:ext cx="7542212" cy="4241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2" name="Google Shape;932;p60: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 name="Shape 937"/>
        <p:cNvGrpSpPr/>
        <p:nvPr/>
      </p:nvGrpSpPr>
      <p:grpSpPr>
        <a:xfrm>
          <a:off x="0" y="0"/>
          <a:ext cx="0" cy="0"/>
          <a:chOff x="0" y="0"/>
          <a:chExt cx="0" cy="0"/>
        </a:xfrm>
      </p:grpSpPr>
      <p:sp>
        <p:nvSpPr>
          <p:cNvPr id="938" name="Google Shape;938;p61:notes"/>
          <p:cNvSpPr/>
          <p:nvPr>
            <p:ph idx="2" type="sldImg"/>
          </p:nvPr>
        </p:nvSpPr>
        <p:spPr>
          <a:xfrm>
            <a:off x="6281738" y="847725"/>
            <a:ext cx="7542212" cy="4241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9" name="Google Shape;939;p61:notes"/>
          <p:cNvSpPr txBox="1"/>
          <p:nvPr>
            <p:ph idx="1" type="body"/>
          </p:nvPr>
        </p:nvSpPr>
        <p:spPr>
          <a:xfrm>
            <a:off x="2010400" y="5371925"/>
            <a:ext cx="16083300" cy="5089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p62: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946" name="Google Shape;946;p62: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p63: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963" name="Google Shape;963;p63: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p64: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991" name="Google Shape;991;p64:notes"/>
          <p:cNvSpPr/>
          <p:nvPr>
            <p:ph idx="2" type="sldImg"/>
          </p:nvPr>
        </p:nvSpPr>
        <p:spPr>
          <a:xfrm>
            <a:off x="2010410" y="1413669"/>
            <a:ext cx="16083300" cy="38169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 name="Shape 1006"/>
        <p:cNvGrpSpPr/>
        <p:nvPr/>
      </p:nvGrpSpPr>
      <p:grpSpPr>
        <a:xfrm>
          <a:off x="0" y="0"/>
          <a:ext cx="0" cy="0"/>
          <a:chOff x="0" y="0"/>
          <a:chExt cx="0" cy="0"/>
        </a:xfrm>
      </p:grpSpPr>
      <p:sp>
        <p:nvSpPr>
          <p:cNvPr id="1007" name="Google Shape;1007;p65: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1008" name="Google Shape;1008;p65:notes"/>
          <p:cNvSpPr/>
          <p:nvPr>
            <p:ph idx="2" type="sldImg"/>
          </p:nvPr>
        </p:nvSpPr>
        <p:spPr>
          <a:xfrm>
            <a:off x="2010410" y="1413669"/>
            <a:ext cx="16083300" cy="38169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p66: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1025" name="Google Shape;1025;p66:notes"/>
          <p:cNvSpPr/>
          <p:nvPr>
            <p:ph idx="2" type="sldImg"/>
          </p:nvPr>
        </p:nvSpPr>
        <p:spPr>
          <a:xfrm>
            <a:off x="2010410" y="1413669"/>
            <a:ext cx="16083300" cy="38169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p67: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1042" name="Google Shape;1042;p67:notes"/>
          <p:cNvSpPr/>
          <p:nvPr>
            <p:ph idx="2" type="sldImg"/>
          </p:nvPr>
        </p:nvSpPr>
        <p:spPr>
          <a:xfrm>
            <a:off x="2010410" y="1413669"/>
            <a:ext cx="16083300" cy="38169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 name="Shape 1057"/>
        <p:cNvGrpSpPr/>
        <p:nvPr/>
      </p:nvGrpSpPr>
      <p:grpSpPr>
        <a:xfrm>
          <a:off x="0" y="0"/>
          <a:ext cx="0" cy="0"/>
          <a:chOff x="0" y="0"/>
          <a:chExt cx="0" cy="0"/>
        </a:xfrm>
      </p:grpSpPr>
      <p:sp>
        <p:nvSpPr>
          <p:cNvPr id="1058" name="Google Shape;1058;p68: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1059" name="Google Shape;1059;p68:notes"/>
          <p:cNvSpPr/>
          <p:nvPr>
            <p:ph idx="2" type="sldImg"/>
          </p:nvPr>
        </p:nvSpPr>
        <p:spPr>
          <a:xfrm>
            <a:off x="2010410" y="1413669"/>
            <a:ext cx="16083300" cy="38169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7: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406" name="Google Shape;406;p7:notes"/>
          <p:cNvSpPr/>
          <p:nvPr>
            <p:ph idx="2" type="sldImg"/>
          </p:nvPr>
        </p:nvSpPr>
        <p:spPr>
          <a:xfrm>
            <a:off x="2010410" y="1413669"/>
            <a:ext cx="16083300" cy="38169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8: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423" name="Google Shape;423;p8: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p9:notes"/>
          <p:cNvSpPr txBox="1"/>
          <p:nvPr>
            <p:ph idx="1" type="body"/>
          </p:nvPr>
        </p:nvSpPr>
        <p:spPr>
          <a:xfrm>
            <a:off x="2009774" y="5441949"/>
            <a:ext cx="16084200" cy="4454400"/>
          </a:xfrm>
          <a:prstGeom prst="rect">
            <a:avLst/>
          </a:prstGeom>
          <a:noFill/>
          <a:ln>
            <a:noFill/>
          </a:ln>
        </p:spPr>
        <p:txBody>
          <a:bodyPr anchorCtr="0" anchor="t" bIns="53725" lIns="107500" spcFirstLastPara="1" rIns="107500" wrap="square" tIns="53725">
            <a:noAutofit/>
          </a:bodyPr>
          <a:lstStyle/>
          <a:p>
            <a:pPr indent="0" lvl="0" marL="0" rtl="0" algn="l">
              <a:lnSpc>
                <a:spcPct val="100000"/>
              </a:lnSpc>
              <a:spcBef>
                <a:spcPts val="0"/>
              </a:spcBef>
              <a:spcAft>
                <a:spcPts val="0"/>
              </a:spcAft>
              <a:buSzPts val="1700"/>
              <a:buNone/>
            </a:pPr>
            <a:r>
              <a:t/>
            </a:r>
            <a:endParaRPr sz="1700"/>
          </a:p>
        </p:txBody>
      </p:sp>
      <p:sp>
        <p:nvSpPr>
          <p:cNvPr id="440" name="Google Shape;440;p9:notes"/>
          <p:cNvSpPr/>
          <p:nvPr>
            <p:ph idx="2" type="sldImg"/>
          </p:nvPr>
        </p:nvSpPr>
        <p:spPr>
          <a:xfrm>
            <a:off x="6659563" y="1414463"/>
            <a:ext cx="6784975" cy="381635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miter lim="800000"/>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obj">
  <p:cSld name="OBJECT">
    <p:spTree>
      <p:nvGrpSpPr>
        <p:cNvPr id="17" name="Shape 17"/>
        <p:cNvGrpSpPr/>
        <p:nvPr/>
      </p:nvGrpSpPr>
      <p:grpSpPr>
        <a:xfrm>
          <a:off x="0" y="0"/>
          <a:ext cx="0" cy="0"/>
          <a:chOff x="0" y="0"/>
          <a:chExt cx="0" cy="0"/>
        </a:xfrm>
      </p:grpSpPr>
      <p:sp>
        <p:nvSpPr>
          <p:cNvPr id="18" name="Google Shape;18;p70"/>
          <p:cNvSpPr/>
          <p:nvPr/>
        </p:nvSpPr>
        <p:spPr>
          <a:xfrm>
            <a:off x="0" y="0"/>
            <a:ext cx="9144000" cy="5143500"/>
          </a:xfrm>
          <a:prstGeom prst="rect">
            <a:avLst/>
          </a:prstGeom>
          <a:solidFill>
            <a:schemeClr val="lt1">
              <a:alpha val="98039"/>
            </a:schemeClr>
          </a:solidFill>
          <a:ln cap="flat" cmpd="sng" w="38100">
            <a:solidFill>
              <a:srgbClr val="00589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 name="Google Shape;19;p70"/>
          <p:cNvSpPr/>
          <p:nvPr/>
        </p:nvSpPr>
        <p:spPr>
          <a:xfrm>
            <a:off x="-2888" y="7220"/>
            <a:ext cx="4265130" cy="2945744"/>
          </a:xfrm>
          <a:custGeom>
            <a:rect b="b" l="l" r="r" t="t"/>
            <a:pathLst>
              <a:path extrusionOk="0" h="5134610" w="7436484">
                <a:moveTo>
                  <a:pt x="7435941" y="0"/>
                </a:moveTo>
                <a:lnTo>
                  <a:pt x="0" y="0"/>
                </a:lnTo>
                <a:lnTo>
                  <a:pt x="0" y="5134513"/>
                </a:lnTo>
                <a:lnTo>
                  <a:pt x="7435941" y="0"/>
                </a:lnTo>
                <a:close/>
              </a:path>
            </a:pathLst>
          </a:custGeom>
          <a:solidFill>
            <a:srgbClr val="0058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0" name="Google Shape;20;p70"/>
          <p:cNvSpPr/>
          <p:nvPr/>
        </p:nvSpPr>
        <p:spPr>
          <a:xfrm>
            <a:off x="214448" y="189163"/>
            <a:ext cx="839740" cy="837515"/>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1" name="Google Shape;21;p70"/>
          <p:cNvSpPr txBox="1"/>
          <p:nvPr/>
        </p:nvSpPr>
        <p:spPr>
          <a:xfrm>
            <a:off x="1140834" y="327786"/>
            <a:ext cx="1732912" cy="545824"/>
          </a:xfrm>
          <a:prstGeom prst="rect">
            <a:avLst/>
          </a:prstGeom>
          <a:noFill/>
          <a:ln>
            <a:noFill/>
          </a:ln>
        </p:spPr>
        <p:txBody>
          <a:bodyPr anchorCtr="0" anchor="t" bIns="0" lIns="0" spcFirstLastPara="1" rIns="0" wrap="square" tIns="6050">
            <a:noAutofit/>
          </a:bodyPr>
          <a:lstStyle/>
          <a:p>
            <a:pPr indent="0" lvl="0" marL="5776" marR="0" rtl="0" algn="l">
              <a:lnSpc>
                <a:spcPct val="100000"/>
              </a:lnSpc>
              <a:spcBef>
                <a:spcPts val="0"/>
              </a:spcBef>
              <a:spcAft>
                <a:spcPts val="0"/>
              </a:spcAft>
              <a:buClr>
                <a:srgbClr val="000000"/>
              </a:buClr>
              <a:buSzPts val="1933"/>
              <a:buFont typeface="Arial"/>
              <a:buNone/>
            </a:pPr>
            <a:r>
              <a:rPr b="1" i="0" lang="en-IN" sz="1933" u="none" cap="none" strike="noStrike">
                <a:solidFill>
                  <a:srgbClr val="FFFFFF"/>
                </a:solidFill>
                <a:latin typeface="Helvetica Neue"/>
                <a:ea typeface="Helvetica Neue"/>
                <a:cs typeface="Helvetica Neue"/>
                <a:sym typeface="Helvetica Neue"/>
              </a:rPr>
              <a:t>RV College of </a:t>
            </a:r>
            <a:endParaRPr b="0" i="0" sz="1400" u="none" cap="none" strike="noStrike">
              <a:solidFill>
                <a:srgbClr val="000000"/>
              </a:solidFill>
              <a:latin typeface="Arial"/>
              <a:ea typeface="Arial"/>
              <a:cs typeface="Arial"/>
              <a:sym typeface="Arial"/>
            </a:endParaRPr>
          </a:p>
          <a:p>
            <a:pPr indent="0" lvl="0" marL="5776" marR="0" rtl="0" algn="l">
              <a:lnSpc>
                <a:spcPct val="100000"/>
              </a:lnSpc>
              <a:spcBef>
                <a:spcPts val="0"/>
              </a:spcBef>
              <a:spcAft>
                <a:spcPts val="0"/>
              </a:spcAft>
              <a:buClr>
                <a:srgbClr val="000000"/>
              </a:buClr>
              <a:buSzPts val="1933"/>
              <a:buFont typeface="Arial"/>
              <a:buNone/>
            </a:pPr>
            <a:r>
              <a:rPr b="1" i="0" lang="en-IN" sz="1933" u="none" cap="none" strike="noStrike">
                <a:solidFill>
                  <a:srgbClr val="FFFFFF"/>
                </a:solidFill>
                <a:latin typeface="Helvetica Neue"/>
                <a:ea typeface="Helvetica Neue"/>
                <a:cs typeface="Helvetica Neue"/>
                <a:sym typeface="Helvetica Neue"/>
              </a:rPr>
              <a:t>Engineering</a:t>
            </a:r>
            <a:endParaRPr b="1" i="0" sz="1933" u="none" cap="none" strike="noStrike">
              <a:solidFill>
                <a:schemeClr val="dk1"/>
              </a:solidFill>
              <a:latin typeface="Helvetica Neue"/>
              <a:ea typeface="Helvetica Neue"/>
              <a:cs typeface="Helvetica Neue"/>
              <a:sym typeface="Helvetica Neue"/>
            </a:endParaRPr>
          </a:p>
        </p:txBody>
      </p:sp>
      <p:sp>
        <p:nvSpPr>
          <p:cNvPr id="22" name="Google Shape;22;p70"/>
          <p:cNvSpPr txBox="1"/>
          <p:nvPr/>
        </p:nvSpPr>
        <p:spPr>
          <a:xfrm>
            <a:off x="7330941" y="185554"/>
            <a:ext cx="1548790" cy="215762"/>
          </a:xfrm>
          <a:prstGeom prst="rect">
            <a:avLst/>
          </a:prstGeom>
          <a:noFill/>
          <a:ln>
            <a:noFill/>
          </a:ln>
        </p:spPr>
        <p:txBody>
          <a:bodyPr anchorCtr="0" anchor="t" bIns="0" lIns="0" spcFirstLastPara="1" rIns="0" wrap="square" tIns="5775">
            <a:noAutofit/>
          </a:bodyPr>
          <a:lstStyle/>
          <a:p>
            <a:pPr indent="0" lvl="0" marL="5776" marR="0" rtl="0" algn="l">
              <a:lnSpc>
                <a:spcPct val="100000"/>
              </a:lnSpc>
              <a:spcBef>
                <a:spcPts val="0"/>
              </a:spcBef>
              <a:spcAft>
                <a:spcPts val="0"/>
              </a:spcAft>
              <a:buClr>
                <a:srgbClr val="000000"/>
              </a:buClr>
              <a:buSzPts val="1364"/>
              <a:buFont typeface="Arial"/>
              <a:buNone/>
            </a:pPr>
            <a:r>
              <a:rPr b="0" i="1" lang="en-IN" sz="1364" u="none" cap="none" strike="noStrike">
                <a:solidFill>
                  <a:srgbClr val="422C75"/>
                </a:solidFill>
                <a:latin typeface="Playfair Display"/>
                <a:ea typeface="Playfair Display"/>
                <a:cs typeface="Playfair Display"/>
                <a:sym typeface="Playfair Display"/>
              </a:rPr>
              <a:t>Go, change the world</a:t>
            </a:r>
            <a:endParaRPr b="0" i="0" sz="1364" u="none" cap="none" strike="noStrike">
              <a:solidFill>
                <a:schemeClr val="dk1"/>
              </a:solidFill>
              <a:latin typeface="Playfair Display"/>
              <a:ea typeface="Playfair Display"/>
              <a:cs typeface="Playfair Display"/>
              <a:sym typeface="Playfair Display"/>
            </a:endParaRPr>
          </a:p>
        </p:txBody>
      </p:sp>
      <p:sp>
        <p:nvSpPr>
          <p:cNvPr id="23" name="Google Shape;23;p70"/>
          <p:cNvSpPr txBox="1"/>
          <p:nvPr>
            <p:ph type="ctrTitle"/>
          </p:nvPr>
        </p:nvSpPr>
        <p:spPr>
          <a:xfrm>
            <a:off x="2457847" y="1456960"/>
            <a:ext cx="6229098" cy="1340124"/>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b="1" sz="2800">
                <a:solidFill>
                  <a:srgbClr val="005893"/>
                </a:solidFill>
                <a:latin typeface="Times New Roman"/>
                <a:ea typeface="Times New Roman"/>
                <a:cs typeface="Times New Roman"/>
                <a:sym typeface="Times New Roman"/>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4" name="Google Shape;24;p70"/>
          <p:cNvSpPr txBox="1"/>
          <p:nvPr>
            <p:ph idx="1" type="subTitle"/>
          </p:nvPr>
        </p:nvSpPr>
        <p:spPr>
          <a:xfrm>
            <a:off x="1054188" y="2880359"/>
            <a:ext cx="7632757" cy="1746985"/>
          </a:xfrm>
          <a:prstGeom prst="rect">
            <a:avLst/>
          </a:prstGeom>
          <a:noFill/>
          <a:ln>
            <a:noFill/>
          </a:ln>
        </p:spPr>
        <p:txBody>
          <a:bodyPr anchorCtr="0" anchor="t" bIns="0" lIns="0" spcFirstLastPara="1" rIns="0" wrap="square" tIns="0">
            <a:noAutofit/>
          </a:bodyPr>
          <a:lstStyle>
            <a:lvl1pPr lvl="0" algn="l">
              <a:lnSpc>
                <a:spcPct val="100000"/>
              </a:lnSpc>
              <a:spcBef>
                <a:spcPts val="480"/>
              </a:spcBef>
              <a:spcAft>
                <a:spcPts val="0"/>
              </a:spcAft>
              <a:buSzPts val="1400"/>
              <a:buNone/>
              <a:defRPr sz="2400">
                <a:solidFill>
                  <a:schemeClr val="dk1"/>
                </a:solidFill>
                <a:latin typeface="Times New Roman"/>
                <a:ea typeface="Times New Roman"/>
                <a:cs typeface="Times New Roman"/>
                <a:sym typeface="Times New Roman"/>
              </a:defRPr>
            </a:lvl1pPr>
            <a:lvl2pPr lvl="1" algn="l">
              <a:lnSpc>
                <a:spcPct val="100000"/>
              </a:lnSpc>
              <a:spcBef>
                <a:spcPts val="360"/>
              </a:spcBef>
              <a:spcAft>
                <a:spcPts val="0"/>
              </a:spcAft>
              <a:buSzPts val="1400"/>
              <a:buNone/>
              <a:defRPr/>
            </a:lvl2pPr>
            <a:lvl3pPr lvl="2" algn="l">
              <a:lnSpc>
                <a:spcPct val="100000"/>
              </a:lnSpc>
              <a:spcBef>
                <a:spcPts val="360"/>
              </a:spcBef>
              <a:spcAft>
                <a:spcPts val="0"/>
              </a:spcAft>
              <a:buSzPts val="1400"/>
              <a:buNone/>
              <a:defRPr/>
            </a:lvl3pPr>
            <a:lvl4pPr lvl="3" algn="l">
              <a:lnSpc>
                <a:spcPct val="100000"/>
              </a:lnSpc>
              <a:spcBef>
                <a:spcPts val="360"/>
              </a:spcBef>
              <a:spcAft>
                <a:spcPts val="0"/>
              </a:spcAft>
              <a:buSzPts val="1400"/>
              <a:buNone/>
              <a:defRPr/>
            </a:lvl4pPr>
            <a:lvl5pPr lvl="4" algn="l">
              <a:lnSpc>
                <a:spcPct val="100000"/>
              </a:lnSpc>
              <a:spcBef>
                <a:spcPts val="36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70"/>
          <p:cNvSpPr/>
          <p:nvPr/>
        </p:nvSpPr>
        <p:spPr>
          <a:xfrm>
            <a:off x="2548824" y="684121"/>
            <a:ext cx="66300" cy="672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2">
  <p:cSld name="OBJECT_12">
    <p:spTree>
      <p:nvGrpSpPr>
        <p:cNvPr id="74" name="Shape 74"/>
        <p:cNvGrpSpPr/>
        <p:nvPr/>
      </p:nvGrpSpPr>
      <p:grpSpPr>
        <a:xfrm>
          <a:off x="0" y="0"/>
          <a:ext cx="0" cy="0"/>
          <a:chOff x="0" y="0"/>
          <a:chExt cx="0" cy="0"/>
        </a:xfrm>
      </p:grpSpPr>
      <p:sp>
        <p:nvSpPr>
          <p:cNvPr id="75" name="Google Shape;75;p79"/>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76" name="Google Shape;76;p79"/>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77" name="Google Shape;77;p79"/>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78" name="Google Shape;78;p79"/>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79" name="Google Shape;79;p79"/>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6">
  <p:cSld name="OBJECT_16">
    <p:spTree>
      <p:nvGrpSpPr>
        <p:cNvPr id="80" name="Shape 80"/>
        <p:cNvGrpSpPr/>
        <p:nvPr/>
      </p:nvGrpSpPr>
      <p:grpSpPr>
        <a:xfrm>
          <a:off x="0" y="0"/>
          <a:ext cx="0" cy="0"/>
          <a:chOff x="0" y="0"/>
          <a:chExt cx="0" cy="0"/>
        </a:xfrm>
      </p:grpSpPr>
      <p:sp>
        <p:nvSpPr>
          <p:cNvPr id="81" name="Google Shape;81;p80"/>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82" name="Google Shape;82;p80"/>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83" name="Google Shape;83;p80"/>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84" name="Google Shape;84;p80"/>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85" name="Google Shape;85;p80"/>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5">
  <p:cSld name="OBJECT_15">
    <p:spTree>
      <p:nvGrpSpPr>
        <p:cNvPr id="86" name="Shape 86"/>
        <p:cNvGrpSpPr/>
        <p:nvPr/>
      </p:nvGrpSpPr>
      <p:grpSpPr>
        <a:xfrm>
          <a:off x="0" y="0"/>
          <a:ext cx="0" cy="0"/>
          <a:chOff x="0" y="0"/>
          <a:chExt cx="0" cy="0"/>
        </a:xfrm>
      </p:grpSpPr>
      <p:sp>
        <p:nvSpPr>
          <p:cNvPr id="87" name="Google Shape;87;p81"/>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88" name="Google Shape;88;p81"/>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89" name="Google Shape;89;p81"/>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90" name="Google Shape;90;p81"/>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91" name="Google Shape;91;p81"/>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9">
  <p:cSld name="OBJECT_9">
    <p:spTree>
      <p:nvGrpSpPr>
        <p:cNvPr id="92" name="Shape 92"/>
        <p:cNvGrpSpPr/>
        <p:nvPr/>
      </p:nvGrpSpPr>
      <p:grpSpPr>
        <a:xfrm>
          <a:off x="0" y="0"/>
          <a:ext cx="0" cy="0"/>
          <a:chOff x="0" y="0"/>
          <a:chExt cx="0" cy="0"/>
        </a:xfrm>
      </p:grpSpPr>
      <p:sp>
        <p:nvSpPr>
          <p:cNvPr id="93" name="Google Shape;93;p82"/>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94" name="Google Shape;94;p82"/>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95" name="Google Shape;95;p82"/>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96" name="Google Shape;96;p82"/>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97" name="Google Shape;97;p82"/>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3">
  <p:cSld name="OBJECT_13">
    <p:spTree>
      <p:nvGrpSpPr>
        <p:cNvPr id="98" name="Shape 98"/>
        <p:cNvGrpSpPr/>
        <p:nvPr/>
      </p:nvGrpSpPr>
      <p:grpSpPr>
        <a:xfrm>
          <a:off x="0" y="0"/>
          <a:ext cx="0" cy="0"/>
          <a:chOff x="0" y="0"/>
          <a:chExt cx="0" cy="0"/>
        </a:xfrm>
      </p:grpSpPr>
      <p:sp>
        <p:nvSpPr>
          <p:cNvPr id="99" name="Google Shape;99;p83"/>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100" name="Google Shape;100;p83"/>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101" name="Google Shape;101;p83"/>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02" name="Google Shape;102;p83"/>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03" name="Google Shape;103;p83"/>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4">
  <p:cSld name="OBJECT_14">
    <p:spTree>
      <p:nvGrpSpPr>
        <p:cNvPr id="104" name="Shape 104"/>
        <p:cNvGrpSpPr/>
        <p:nvPr/>
      </p:nvGrpSpPr>
      <p:grpSpPr>
        <a:xfrm>
          <a:off x="0" y="0"/>
          <a:ext cx="0" cy="0"/>
          <a:chOff x="0" y="0"/>
          <a:chExt cx="0" cy="0"/>
        </a:xfrm>
      </p:grpSpPr>
      <p:sp>
        <p:nvSpPr>
          <p:cNvPr id="105" name="Google Shape;105;p84"/>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106" name="Google Shape;106;p84"/>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107" name="Google Shape;107;p84"/>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08" name="Google Shape;108;p84"/>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09" name="Google Shape;109;p84"/>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7">
  <p:cSld name="OBJECT_17">
    <p:spTree>
      <p:nvGrpSpPr>
        <p:cNvPr id="110" name="Shape 110"/>
        <p:cNvGrpSpPr/>
        <p:nvPr/>
      </p:nvGrpSpPr>
      <p:grpSpPr>
        <a:xfrm>
          <a:off x="0" y="0"/>
          <a:ext cx="0" cy="0"/>
          <a:chOff x="0" y="0"/>
          <a:chExt cx="0" cy="0"/>
        </a:xfrm>
      </p:grpSpPr>
      <p:sp>
        <p:nvSpPr>
          <p:cNvPr id="111" name="Google Shape;111;p85"/>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112" name="Google Shape;112;p85"/>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113" name="Google Shape;113;p85"/>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14" name="Google Shape;114;p85"/>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15" name="Google Shape;115;p85"/>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1">
  <p:cSld name="OBJECT_11">
    <p:spTree>
      <p:nvGrpSpPr>
        <p:cNvPr id="116" name="Shape 116"/>
        <p:cNvGrpSpPr/>
        <p:nvPr/>
      </p:nvGrpSpPr>
      <p:grpSpPr>
        <a:xfrm>
          <a:off x="0" y="0"/>
          <a:ext cx="0" cy="0"/>
          <a:chOff x="0" y="0"/>
          <a:chExt cx="0" cy="0"/>
        </a:xfrm>
      </p:grpSpPr>
      <p:sp>
        <p:nvSpPr>
          <p:cNvPr id="117" name="Google Shape;117;p86"/>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118" name="Google Shape;118;p86"/>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119" name="Google Shape;119;p86"/>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20" name="Google Shape;120;p86"/>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21" name="Google Shape;121;p86"/>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p:cSld name="Title and Content">
    <p:spTree>
      <p:nvGrpSpPr>
        <p:cNvPr id="122" name="Shape 122"/>
        <p:cNvGrpSpPr/>
        <p:nvPr/>
      </p:nvGrpSpPr>
      <p:grpSpPr>
        <a:xfrm>
          <a:off x="0" y="0"/>
          <a:ext cx="0" cy="0"/>
          <a:chOff x="0" y="0"/>
          <a:chExt cx="0" cy="0"/>
        </a:xfrm>
      </p:grpSpPr>
      <p:sp>
        <p:nvSpPr>
          <p:cNvPr id="123" name="Google Shape;123;p87"/>
          <p:cNvSpPr/>
          <p:nvPr/>
        </p:nvSpPr>
        <p:spPr>
          <a:xfrm>
            <a:off x="0" y="0"/>
            <a:ext cx="9144000" cy="5143500"/>
          </a:xfrm>
          <a:prstGeom prst="rect">
            <a:avLst/>
          </a:prstGeom>
          <a:solidFill>
            <a:schemeClr val="lt1">
              <a:alpha val="98039"/>
            </a:schemeClr>
          </a:solidFill>
          <a:ln cap="flat" cmpd="sng" w="38100">
            <a:solidFill>
              <a:srgbClr val="00589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681748"/>
              </a:solidFill>
              <a:latin typeface="Calibri"/>
              <a:ea typeface="Calibri"/>
              <a:cs typeface="Calibri"/>
              <a:sym typeface="Calibri"/>
            </a:endParaRPr>
          </a:p>
        </p:txBody>
      </p:sp>
      <p:sp>
        <p:nvSpPr>
          <p:cNvPr id="124" name="Google Shape;124;p87"/>
          <p:cNvSpPr/>
          <p:nvPr/>
        </p:nvSpPr>
        <p:spPr>
          <a:xfrm>
            <a:off x="458500" y="542219"/>
            <a:ext cx="8427007"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25" name="Google Shape;125;p87"/>
          <p:cNvSpPr/>
          <p:nvPr/>
        </p:nvSpPr>
        <p:spPr>
          <a:xfrm>
            <a:off x="457056" y="137180"/>
            <a:ext cx="322033" cy="322732"/>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26" name="Google Shape;126;p87"/>
          <p:cNvSpPr txBox="1"/>
          <p:nvPr/>
        </p:nvSpPr>
        <p:spPr>
          <a:xfrm>
            <a:off x="828898" y="199275"/>
            <a:ext cx="730200" cy="225900"/>
          </a:xfrm>
          <a:prstGeom prst="rect">
            <a:avLst/>
          </a:prstGeom>
          <a:noFill/>
          <a:ln>
            <a:noFill/>
          </a:ln>
        </p:spPr>
        <p:txBody>
          <a:bodyPr anchorCtr="0" anchor="t" bIns="0" lIns="0" spcFirstLastPara="1" rIns="0" wrap="square" tIns="7775">
            <a:noAutofit/>
          </a:bodyPr>
          <a:lstStyle/>
          <a:p>
            <a:pPr indent="0" lvl="0" marL="5776"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RV College of</a:t>
            </a:r>
            <a:endParaRPr b="0" i="0" sz="1400" u="none" cap="none" strike="noStrike">
              <a:solidFill>
                <a:srgbClr val="000000"/>
              </a:solidFill>
              <a:latin typeface="Arial"/>
              <a:ea typeface="Arial"/>
              <a:cs typeface="Arial"/>
              <a:sym typeface="Arial"/>
            </a:endParaRPr>
          </a:p>
          <a:p>
            <a:pPr indent="0" lvl="0" marL="5776"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Engineering </a:t>
            </a:r>
            <a:endParaRPr b="1" i="0" sz="728" u="none" cap="none" strike="noStrike">
              <a:solidFill>
                <a:schemeClr val="dk1"/>
              </a:solidFill>
              <a:latin typeface="Helvetica Neue"/>
              <a:ea typeface="Helvetica Neue"/>
              <a:cs typeface="Helvetica Neue"/>
              <a:sym typeface="Helvetica Neue"/>
            </a:endParaRPr>
          </a:p>
        </p:txBody>
      </p:sp>
      <p:sp>
        <p:nvSpPr>
          <p:cNvPr id="127" name="Google Shape;127;p87"/>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b="1" sz="2400">
                <a:solidFill>
                  <a:srgbClr val="005893"/>
                </a:solidFill>
                <a:latin typeface="Times New Roman"/>
                <a:ea typeface="Times New Roman"/>
                <a:cs typeface="Times New Roman"/>
                <a:sym typeface="Times New Roman"/>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28" name="Google Shape;128;p87"/>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lvl1pPr indent="-355600" lvl="0" marL="457200" algn="l">
              <a:lnSpc>
                <a:spcPct val="100000"/>
              </a:lnSpc>
              <a:spcBef>
                <a:spcPts val="400"/>
              </a:spcBef>
              <a:spcAft>
                <a:spcPts val="0"/>
              </a:spcAft>
              <a:buClr>
                <a:schemeClr val="dk1"/>
              </a:buClr>
              <a:buSzPts val="2000"/>
              <a:buFont typeface="Noto Sans Symbols"/>
              <a:buChar char="⮚"/>
              <a:defRPr sz="2000">
                <a:solidFill>
                  <a:schemeClr val="dk1"/>
                </a:solidFill>
                <a:latin typeface="Times New Roman"/>
                <a:ea typeface="Times New Roman"/>
                <a:cs typeface="Times New Roman"/>
                <a:sym typeface="Times New Roman"/>
              </a:defRPr>
            </a:lvl1pPr>
            <a:lvl2pPr indent="-228600" lvl="1" marL="9144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2pPr>
            <a:lvl3pPr indent="-228600" lvl="2" marL="13716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3pPr>
            <a:lvl4pPr indent="-228600" lvl="3" marL="18288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4pPr>
            <a:lvl5pPr indent="-228600" lvl="4" marL="22860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5pPr>
            <a:lvl6pPr indent="-228600" lvl="5" marL="27432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6pPr>
            <a:lvl7pPr indent="-228600" lvl="6" marL="32004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7pPr>
            <a:lvl8pPr indent="-228600" lvl="7" marL="36576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8pPr>
            <a:lvl9pPr indent="-228600" lvl="8" marL="41148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9pPr>
          </a:lstStyle>
          <a:p/>
        </p:txBody>
      </p:sp>
      <p:sp>
        <p:nvSpPr>
          <p:cNvPr id="129" name="Google Shape;129;p87"/>
          <p:cNvSpPr/>
          <p:nvPr/>
        </p:nvSpPr>
        <p:spPr>
          <a:xfrm>
            <a:off x="1372547" y="339427"/>
            <a:ext cx="21844" cy="27305"/>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46" y="5329"/>
                </a:lnTo>
                <a:lnTo>
                  <a:pt x="21894" y="3863"/>
                </a:lnTo>
                <a:lnTo>
                  <a:pt x="18564" y="848"/>
                </a:lnTo>
                <a:lnTo>
                  <a:pt x="11999" y="0"/>
                </a:lnTo>
                <a:close/>
              </a:path>
              <a:path extrusionOk="0" h="31750" w="25400">
                <a:moveTo>
                  <a:pt x="16472" y="18292"/>
                </a:moveTo>
                <a:lnTo>
                  <a:pt x="6827" y="18292"/>
                </a:lnTo>
                <a:lnTo>
                  <a:pt x="9737" y="18680"/>
                </a:lnTo>
                <a:lnTo>
                  <a:pt x="11465" y="19999"/>
                </a:lnTo>
                <a:lnTo>
                  <a:pt x="14481" y="24596"/>
                </a:lnTo>
                <a:lnTo>
                  <a:pt x="18564" y="31423"/>
                </a:lnTo>
                <a:lnTo>
                  <a:pt x="25402" y="31423"/>
                </a:lnTo>
                <a:lnTo>
                  <a:pt x="21967" y="25318"/>
                </a:lnTo>
                <a:lnTo>
                  <a:pt x="18721" y="20229"/>
                </a:lnTo>
                <a:lnTo>
                  <a:pt x="16472" y="18292"/>
                </a:lnTo>
                <a:close/>
              </a:path>
              <a:path extrusionOk="0" h="31750" w="25400">
                <a:moveTo>
                  <a:pt x="22246" y="5329"/>
                </a:moveTo>
                <a:lnTo>
                  <a:pt x="10156" y="5329"/>
                </a:lnTo>
                <a:lnTo>
                  <a:pt x="14324" y="5444"/>
                </a:lnTo>
                <a:lnTo>
                  <a:pt x="16439" y="6638"/>
                </a:lnTo>
                <a:lnTo>
                  <a:pt x="17224" y="9224"/>
                </a:lnTo>
                <a:lnTo>
                  <a:pt x="16638" y="11580"/>
                </a:lnTo>
                <a:lnTo>
                  <a:pt x="15057" y="12889"/>
                </a:lnTo>
                <a:lnTo>
                  <a:pt x="9915" y="13277"/>
                </a:lnTo>
                <a:lnTo>
                  <a:pt x="21701" y="13277"/>
                </a:lnTo>
                <a:lnTo>
                  <a:pt x="23088" y="8837"/>
                </a:lnTo>
                <a:lnTo>
                  <a:pt x="22246"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30" name="Google Shape;130;p87"/>
          <p:cNvSpPr/>
          <p:nvPr/>
        </p:nvSpPr>
        <p:spPr>
          <a:xfrm>
            <a:off x="1358899" y="328501"/>
            <a:ext cx="49167" cy="49168"/>
          </a:xfrm>
          <a:custGeom>
            <a:rect b="b" l="l" r="r" t="t"/>
            <a:pathLst>
              <a:path extrusionOk="0" h="56515" w="56514">
                <a:moveTo>
                  <a:pt x="28145" y="0"/>
                </a:moveTo>
                <a:lnTo>
                  <a:pt x="17205" y="2207"/>
                </a:lnTo>
                <a:lnTo>
                  <a:pt x="8257" y="8227"/>
                </a:lnTo>
                <a:lnTo>
                  <a:pt x="2217" y="17157"/>
                </a:lnTo>
                <a:lnTo>
                  <a:pt x="0" y="28093"/>
                </a:lnTo>
                <a:lnTo>
                  <a:pt x="2217" y="39037"/>
                </a:lnTo>
                <a:lnTo>
                  <a:pt x="8257" y="47985"/>
                </a:lnTo>
                <a:lnTo>
                  <a:pt x="17205" y="54023"/>
                </a:lnTo>
                <a:lnTo>
                  <a:pt x="28145" y="56239"/>
                </a:lnTo>
                <a:lnTo>
                  <a:pt x="39070" y="54023"/>
                </a:lnTo>
                <a:lnTo>
                  <a:pt x="41803" y="52176"/>
                </a:lnTo>
                <a:lnTo>
                  <a:pt x="28145" y="52176"/>
                </a:lnTo>
                <a:lnTo>
                  <a:pt x="18768" y="50280"/>
                </a:lnTo>
                <a:lnTo>
                  <a:pt x="11113" y="45113"/>
                </a:lnTo>
                <a:lnTo>
                  <a:pt x="5954" y="37457"/>
                </a:lnTo>
                <a:lnTo>
                  <a:pt x="4062" y="28093"/>
                </a:lnTo>
                <a:lnTo>
                  <a:pt x="5954" y="18722"/>
                </a:lnTo>
                <a:lnTo>
                  <a:pt x="11113" y="11052"/>
                </a:lnTo>
                <a:lnTo>
                  <a:pt x="18768" y="5870"/>
                </a:lnTo>
                <a:lnTo>
                  <a:pt x="28145" y="3968"/>
                </a:lnTo>
                <a:lnTo>
                  <a:pt x="41684" y="3968"/>
                </a:lnTo>
                <a:lnTo>
                  <a:pt x="39070" y="2207"/>
                </a:lnTo>
                <a:lnTo>
                  <a:pt x="28145" y="0"/>
                </a:lnTo>
                <a:close/>
              </a:path>
              <a:path extrusionOk="0" h="56515" w="56514">
                <a:moveTo>
                  <a:pt x="41684" y="3968"/>
                </a:moveTo>
                <a:lnTo>
                  <a:pt x="28145" y="3968"/>
                </a:lnTo>
                <a:lnTo>
                  <a:pt x="37529" y="5870"/>
                </a:lnTo>
                <a:lnTo>
                  <a:pt x="45187" y="11052"/>
                </a:lnTo>
                <a:lnTo>
                  <a:pt x="50347" y="18722"/>
                </a:lnTo>
                <a:lnTo>
                  <a:pt x="52239" y="28093"/>
                </a:lnTo>
                <a:lnTo>
                  <a:pt x="50347" y="37457"/>
                </a:lnTo>
                <a:lnTo>
                  <a:pt x="45187" y="45113"/>
                </a:lnTo>
                <a:lnTo>
                  <a:pt x="37529"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31" name="Google Shape;131;p87"/>
          <p:cNvSpPr txBox="1"/>
          <p:nvPr/>
        </p:nvSpPr>
        <p:spPr>
          <a:xfrm>
            <a:off x="7330950" y="185550"/>
            <a:ext cx="1548900" cy="215700"/>
          </a:xfrm>
          <a:prstGeom prst="rect">
            <a:avLst/>
          </a:prstGeom>
          <a:noFill/>
          <a:ln>
            <a:noFill/>
          </a:ln>
        </p:spPr>
        <p:txBody>
          <a:bodyPr anchorCtr="0" anchor="t" bIns="0" lIns="0" spcFirstLastPara="1" rIns="0" wrap="square" tIns="5775">
            <a:noAutofit/>
          </a:bodyPr>
          <a:lstStyle/>
          <a:p>
            <a:pPr indent="0" lvl="0" marL="5776" marR="0" rtl="0" algn="l">
              <a:lnSpc>
                <a:spcPct val="100000"/>
              </a:lnSpc>
              <a:spcBef>
                <a:spcPts val="0"/>
              </a:spcBef>
              <a:spcAft>
                <a:spcPts val="0"/>
              </a:spcAft>
              <a:buClr>
                <a:srgbClr val="000000"/>
              </a:buClr>
              <a:buSzPts val="1364"/>
              <a:buFont typeface="Arial"/>
              <a:buNone/>
            </a:pPr>
            <a:r>
              <a:rPr b="0" i="1" lang="en-IN" sz="1364" u="none" cap="none" strike="noStrike">
                <a:solidFill>
                  <a:srgbClr val="422C75"/>
                </a:solidFill>
                <a:latin typeface="Playfair Display"/>
                <a:ea typeface="Playfair Display"/>
                <a:cs typeface="Playfair Display"/>
                <a:sym typeface="Playfair Display"/>
              </a:rPr>
              <a:t>Go, change the world</a:t>
            </a:r>
            <a:endParaRPr b="0" i="0" sz="1364" u="none" cap="none" strike="noStrike">
              <a:solidFill>
                <a:schemeClr val="dk1"/>
              </a:solidFill>
              <a:latin typeface="Playfair Display"/>
              <a:ea typeface="Playfair Display"/>
              <a:cs typeface="Playfair Display"/>
              <a:sym typeface="Playfair Display"/>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8">
  <p:cSld name="OBJECT_18">
    <p:spTree>
      <p:nvGrpSpPr>
        <p:cNvPr id="132" name="Shape 132"/>
        <p:cNvGrpSpPr/>
        <p:nvPr/>
      </p:nvGrpSpPr>
      <p:grpSpPr>
        <a:xfrm>
          <a:off x="0" y="0"/>
          <a:ext cx="0" cy="0"/>
          <a:chOff x="0" y="0"/>
          <a:chExt cx="0" cy="0"/>
        </a:xfrm>
      </p:grpSpPr>
      <p:sp>
        <p:nvSpPr>
          <p:cNvPr id="133" name="Google Shape;133;p88"/>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134" name="Google Shape;134;p88"/>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135" name="Google Shape;135;p88"/>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36" name="Google Shape;136;p88"/>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37" name="Google Shape;137;p88"/>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
  <p:cSld name="OBJECT_2">
    <p:spTree>
      <p:nvGrpSpPr>
        <p:cNvPr id="26" name="Shape 26"/>
        <p:cNvGrpSpPr/>
        <p:nvPr/>
      </p:nvGrpSpPr>
      <p:grpSpPr>
        <a:xfrm>
          <a:off x="0" y="0"/>
          <a:ext cx="0" cy="0"/>
          <a:chOff x="0" y="0"/>
          <a:chExt cx="0" cy="0"/>
        </a:xfrm>
      </p:grpSpPr>
      <p:sp>
        <p:nvSpPr>
          <p:cNvPr id="27" name="Google Shape;27;p71"/>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28" name="Google Shape;28;p71"/>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29" name="Google Shape;29;p71"/>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30" name="Google Shape;30;p71"/>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31" name="Google Shape;31;p71"/>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3">
  <p:cSld name="OBJECT_23">
    <p:spTree>
      <p:nvGrpSpPr>
        <p:cNvPr id="138" name="Shape 138"/>
        <p:cNvGrpSpPr/>
        <p:nvPr/>
      </p:nvGrpSpPr>
      <p:grpSpPr>
        <a:xfrm>
          <a:off x="0" y="0"/>
          <a:ext cx="0" cy="0"/>
          <a:chOff x="0" y="0"/>
          <a:chExt cx="0" cy="0"/>
        </a:xfrm>
      </p:grpSpPr>
      <p:sp>
        <p:nvSpPr>
          <p:cNvPr id="139" name="Google Shape;139;p91"/>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140" name="Google Shape;140;p91"/>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141" name="Google Shape;141;p91"/>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42" name="Google Shape;142;p91"/>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43" name="Google Shape;143;p91"/>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5">
  <p:cSld name="OBJECT_25">
    <p:spTree>
      <p:nvGrpSpPr>
        <p:cNvPr id="144" name="Shape 144"/>
        <p:cNvGrpSpPr/>
        <p:nvPr/>
      </p:nvGrpSpPr>
      <p:grpSpPr>
        <a:xfrm>
          <a:off x="0" y="0"/>
          <a:ext cx="0" cy="0"/>
          <a:chOff x="0" y="0"/>
          <a:chExt cx="0" cy="0"/>
        </a:xfrm>
      </p:grpSpPr>
      <p:sp>
        <p:nvSpPr>
          <p:cNvPr id="145" name="Google Shape;145;p94"/>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146" name="Google Shape;146;p94"/>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147" name="Google Shape;147;p94"/>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48" name="Google Shape;148;p94"/>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49" name="Google Shape;149;p94"/>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6">
  <p:cSld name="OBJECT_26">
    <p:spTree>
      <p:nvGrpSpPr>
        <p:cNvPr id="150" name="Shape 150"/>
        <p:cNvGrpSpPr/>
        <p:nvPr/>
      </p:nvGrpSpPr>
      <p:grpSpPr>
        <a:xfrm>
          <a:off x="0" y="0"/>
          <a:ext cx="0" cy="0"/>
          <a:chOff x="0" y="0"/>
          <a:chExt cx="0" cy="0"/>
        </a:xfrm>
      </p:grpSpPr>
      <p:sp>
        <p:nvSpPr>
          <p:cNvPr id="151" name="Google Shape;151;p95"/>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152" name="Google Shape;152;p95"/>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153" name="Google Shape;153;p95"/>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54" name="Google Shape;154;p95"/>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55" name="Google Shape;155;p95"/>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7">
  <p:cSld name="OBJECT_27">
    <p:spTree>
      <p:nvGrpSpPr>
        <p:cNvPr id="156" name="Shape 156"/>
        <p:cNvGrpSpPr/>
        <p:nvPr/>
      </p:nvGrpSpPr>
      <p:grpSpPr>
        <a:xfrm>
          <a:off x="0" y="0"/>
          <a:ext cx="0" cy="0"/>
          <a:chOff x="0" y="0"/>
          <a:chExt cx="0" cy="0"/>
        </a:xfrm>
      </p:grpSpPr>
      <p:sp>
        <p:nvSpPr>
          <p:cNvPr id="157" name="Google Shape;157;p96"/>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158" name="Google Shape;158;p96"/>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159" name="Google Shape;159;p96"/>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60" name="Google Shape;160;p96"/>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61" name="Google Shape;161;p96"/>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8">
  <p:cSld name="OBJECT_28">
    <p:spTree>
      <p:nvGrpSpPr>
        <p:cNvPr id="162" name="Shape 162"/>
        <p:cNvGrpSpPr/>
        <p:nvPr/>
      </p:nvGrpSpPr>
      <p:grpSpPr>
        <a:xfrm>
          <a:off x="0" y="0"/>
          <a:ext cx="0" cy="0"/>
          <a:chOff x="0" y="0"/>
          <a:chExt cx="0" cy="0"/>
        </a:xfrm>
      </p:grpSpPr>
      <p:sp>
        <p:nvSpPr>
          <p:cNvPr id="163" name="Google Shape;163;p97"/>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164" name="Google Shape;164;p97"/>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165" name="Google Shape;165;p97"/>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66" name="Google Shape;166;p97"/>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167" name="Google Shape;167;p97"/>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spTree>
      <p:nvGrpSpPr>
        <p:cNvPr id="168" name="Shape 168"/>
        <p:cNvGrpSpPr/>
        <p:nvPr/>
      </p:nvGrpSpPr>
      <p:grpSpPr>
        <a:xfrm>
          <a:off x="0" y="0"/>
          <a:ext cx="0" cy="0"/>
          <a:chOff x="0" y="0"/>
          <a:chExt cx="0" cy="0"/>
        </a:xfrm>
      </p:grpSpPr>
      <p:sp>
        <p:nvSpPr>
          <p:cNvPr id="169" name="Google Shape;169;p98"/>
          <p:cNvSpPr/>
          <p:nvPr/>
        </p:nvSpPr>
        <p:spPr>
          <a:xfrm>
            <a:off x="0" y="0"/>
            <a:ext cx="9144000" cy="5143500"/>
          </a:xfrm>
          <a:prstGeom prst="rect">
            <a:avLst/>
          </a:prstGeom>
          <a:solidFill>
            <a:schemeClr val="lt1">
              <a:alpha val="98039"/>
            </a:schemeClr>
          </a:solidFill>
          <a:ln cap="flat" cmpd="sng" w="38100">
            <a:solidFill>
              <a:srgbClr val="00589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681748"/>
              </a:solidFill>
              <a:latin typeface="Calibri"/>
              <a:ea typeface="Calibri"/>
              <a:cs typeface="Calibri"/>
              <a:sym typeface="Calibri"/>
            </a:endParaRPr>
          </a:p>
        </p:txBody>
      </p:sp>
      <p:sp>
        <p:nvSpPr>
          <p:cNvPr id="170" name="Google Shape;170;p98"/>
          <p:cNvSpPr/>
          <p:nvPr/>
        </p:nvSpPr>
        <p:spPr>
          <a:xfrm>
            <a:off x="458500" y="542219"/>
            <a:ext cx="8427007"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71" name="Google Shape;171;p98"/>
          <p:cNvSpPr/>
          <p:nvPr/>
        </p:nvSpPr>
        <p:spPr>
          <a:xfrm>
            <a:off x="457056" y="137180"/>
            <a:ext cx="322033" cy="322732"/>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72" name="Google Shape;172;p98"/>
          <p:cNvSpPr txBox="1"/>
          <p:nvPr/>
        </p:nvSpPr>
        <p:spPr>
          <a:xfrm>
            <a:off x="828898" y="199275"/>
            <a:ext cx="740400" cy="225900"/>
          </a:xfrm>
          <a:prstGeom prst="rect">
            <a:avLst/>
          </a:prstGeom>
          <a:noFill/>
          <a:ln>
            <a:noFill/>
          </a:ln>
        </p:spPr>
        <p:txBody>
          <a:bodyPr anchorCtr="0" anchor="t" bIns="0" lIns="0" spcFirstLastPara="1" rIns="0" wrap="square" tIns="7775">
            <a:noAutofit/>
          </a:bodyPr>
          <a:lstStyle/>
          <a:p>
            <a:pPr indent="0" lvl="0" marL="5776"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RV College of</a:t>
            </a:r>
            <a:endParaRPr b="0" i="0" sz="1400" u="none" cap="none" strike="noStrike">
              <a:solidFill>
                <a:srgbClr val="000000"/>
              </a:solidFill>
              <a:latin typeface="Arial"/>
              <a:ea typeface="Arial"/>
              <a:cs typeface="Arial"/>
              <a:sym typeface="Arial"/>
            </a:endParaRPr>
          </a:p>
          <a:p>
            <a:pPr indent="0" lvl="0" marL="5776"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Engineering </a:t>
            </a:r>
            <a:endParaRPr b="1" i="0" sz="728" u="none" cap="none" strike="noStrike">
              <a:solidFill>
                <a:schemeClr val="dk1"/>
              </a:solidFill>
              <a:latin typeface="Helvetica Neue"/>
              <a:ea typeface="Helvetica Neue"/>
              <a:cs typeface="Helvetica Neue"/>
              <a:sym typeface="Helvetica Neue"/>
            </a:endParaRPr>
          </a:p>
        </p:txBody>
      </p:sp>
      <p:sp>
        <p:nvSpPr>
          <p:cNvPr id="173" name="Google Shape;173;p98"/>
          <p:cNvSpPr txBox="1"/>
          <p:nvPr>
            <p:ph idx="1" type="body"/>
          </p:nvPr>
        </p:nvSpPr>
        <p:spPr>
          <a:xfrm>
            <a:off x="457050" y="624550"/>
            <a:ext cx="3977700" cy="43065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00"/>
              </a:spcBef>
              <a:spcAft>
                <a:spcPts val="0"/>
              </a:spcAft>
              <a:buSzPts val="1400"/>
              <a:buNone/>
              <a:defRPr sz="2000">
                <a:latin typeface="Times New Roman"/>
                <a:ea typeface="Times New Roman"/>
                <a:cs typeface="Times New Roman"/>
                <a:sym typeface="Times New Roman"/>
              </a:defRPr>
            </a:lvl1pPr>
            <a:lvl2pPr indent="-228600" lvl="1" marL="9144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2pPr>
            <a:lvl3pPr indent="-228600" lvl="2" marL="13716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3pPr>
            <a:lvl4pPr indent="-228600" lvl="3" marL="18288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4pPr>
            <a:lvl5pPr indent="-228600" lvl="4" marL="22860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5pPr>
            <a:lvl6pPr indent="-228600" lvl="5" marL="27432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6pPr>
            <a:lvl7pPr indent="-228600" lvl="6" marL="32004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7pPr>
            <a:lvl8pPr indent="-228600" lvl="7" marL="36576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8pPr>
            <a:lvl9pPr indent="-228600" lvl="8" marL="41148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9pPr>
          </a:lstStyle>
          <a:p/>
        </p:txBody>
      </p:sp>
      <p:sp>
        <p:nvSpPr>
          <p:cNvPr id="174" name="Google Shape;174;p98"/>
          <p:cNvSpPr txBox="1"/>
          <p:nvPr>
            <p:ph idx="2" type="body"/>
          </p:nvPr>
        </p:nvSpPr>
        <p:spPr>
          <a:xfrm>
            <a:off x="4709150" y="624425"/>
            <a:ext cx="4170600" cy="43065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00"/>
              </a:spcBef>
              <a:spcAft>
                <a:spcPts val="0"/>
              </a:spcAft>
              <a:buSzPts val="1400"/>
              <a:buNone/>
              <a:defRPr sz="2000">
                <a:latin typeface="Times New Roman"/>
                <a:ea typeface="Times New Roman"/>
                <a:cs typeface="Times New Roman"/>
                <a:sym typeface="Times New Roman"/>
              </a:defRPr>
            </a:lvl1pPr>
            <a:lvl2pPr indent="-228600" lvl="1" marL="9144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2pPr>
            <a:lvl3pPr indent="-228600" lvl="2" marL="13716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3pPr>
            <a:lvl4pPr indent="-228600" lvl="3" marL="18288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4pPr>
            <a:lvl5pPr indent="-228600" lvl="4" marL="22860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5pPr>
            <a:lvl6pPr indent="-228600" lvl="5" marL="27432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6pPr>
            <a:lvl7pPr indent="-228600" lvl="6" marL="32004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7pPr>
            <a:lvl8pPr indent="-228600" lvl="7" marL="36576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8pPr>
            <a:lvl9pPr indent="-228600" lvl="8" marL="41148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9pPr>
          </a:lstStyle>
          <a:p/>
        </p:txBody>
      </p:sp>
      <p:sp>
        <p:nvSpPr>
          <p:cNvPr id="175" name="Google Shape;175;p98"/>
          <p:cNvSpPr txBox="1"/>
          <p:nvPr/>
        </p:nvSpPr>
        <p:spPr>
          <a:xfrm>
            <a:off x="7330941" y="185554"/>
            <a:ext cx="1548790" cy="215762"/>
          </a:xfrm>
          <a:prstGeom prst="rect">
            <a:avLst/>
          </a:prstGeom>
          <a:noFill/>
          <a:ln>
            <a:noFill/>
          </a:ln>
        </p:spPr>
        <p:txBody>
          <a:bodyPr anchorCtr="0" anchor="t" bIns="0" lIns="0" spcFirstLastPara="1" rIns="0" wrap="square" tIns="5775">
            <a:noAutofit/>
          </a:bodyPr>
          <a:lstStyle/>
          <a:p>
            <a:pPr indent="0" lvl="0" marL="5776" marR="0" rtl="0" algn="l">
              <a:lnSpc>
                <a:spcPct val="100000"/>
              </a:lnSpc>
              <a:spcBef>
                <a:spcPts val="0"/>
              </a:spcBef>
              <a:spcAft>
                <a:spcPts val="0"/>
              </a:spcAft>
              <a:buClr>
                <a:srgbClr val="000000"/>
              </a:buClr>
              <a:buSzPts val="1364"/>
              <a:buFont typeface="Arial"/>
              <a:buNone/>
            </a:pPr>
            <a:r>
              <a:rPr b="0" i="1" lang="en-IN" sz="1364" u="none" cap="none" strike="noStrike">
                <a:solidFill>
                  <a:srgbClr val="422C75"/>
                </a:solidFill>
                <a:latin typeface="Playfair Display"/>
                <a:ea typeface="Playfair Display"/>
                <a:cs typeface="Playfair Display"/>
                <a:sym typeface="Playfair Display"/>
              </a:rPr>
              <a:t>Go, change the world</a:t>
            </a:r>
            <a:endParaRPr b="0" i="0" sz="1364" u="none" cap="none" strike="noStrike">
              <a:solidFill>
                <a:schemeClr val="dk1"/>
              </a:solidFill>
              <a:latin typeface="Playfair Display"/>
              <a:ea typeface="Playfair Display"/>
              <a:cs typeface="Playfair Display"/>
              <a:sym typeface="Playfair Display"/>
            </a:endParaRPr>
          </a:p>
        </p:txBody>
      </p:sp>
      <p:sp>
        <p:nvSpPr>
          <p:cNvPr id="176" name="Google Shape;176;p98"/>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b="1" sz="2400">
                <a:solidFill>
                  <a:srgbClr val="005893"/>
                </a:solidFill>
                <a:latin typeface="Times New Roman"/>
                <a:ea typeface="Times New Roman"/>
                <a:cs typeface="Times New Roman"/>
                <a:sym typeface="Times New Roman"/>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77" name="Google Shape;177;p98"/>
          <p:cNvSpPr/>
          <p:nvPr/>
        </p:nvSpPr>
        <p:spPr>
          <a:xfrm>
            <a:off x="1372547" y="339427"/>
            <a:ext cx="21844" cy="27305"/>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46" y="5329"/>
                </a:lnTo>
                <a:lnTo>
                  <a:pt x="21894" y="3863"/>
                </a:lnTo>
                <a:lnTo>
                  <a:pt x="18564" y="848"/>
                </a:lnTo>
                <a:lnTo>
                  <a:pt x="11999" y="0"/>
                </a:lnTo>
                <a:close/>
              </a:path>
              <a:path extrusionOk="0" h="31750" w="25400">
                <a:moveTo>
                  <a:pt x="16472" y="18292"/>
                </a:moveTo>
                <a:lnTo>
                  <a:pt x="6827" y="18292"/>
                </a:lnTo>
                <a:lnTo>
                  <a:pt x="9737" y="18680"/>
                </a:lnTo>
                <a:lnTo>
                  <a:pt x="11465" y="19999"/>
                </a:lnTo>
                <a:lnTo>
                  <a:pt x="14481" y="24596"/>
                </a:lnTo>
                <a:lnTo>
                  <a:pt x="18564" y="31423"/>
                </a:lnTo>
                <a:lnTo>
                  <a:pt x="25402" y="31423"/>
                </a:lnTo>
                <a:lnTo>
                  <a:pt x="21967" y="25318"/>
                </a:lnTo>
                <a:lnTo>
                  <a:pt x="18721" y="20229"/>
                </a:lnTo>
                <a:lnTo>
                  <a:pt x="16472" y="18292"/>
                </a:lnTo>
                <a:close/>
              </a:path>
              <a:path extrusionOk="0" h="31750" w="25400">
                <a:moveTo>
                  <a:pt x="22246" y="5329"/>
                </a:moveTo>
                <a:lnTo>
                  <a:pt x="10156" y="5329"/>
                </a:lnTo>
                <a:lnTo>
                  <a:pt x="14324" y="5444"/>
                </a:lnTo>
                <a:lnTo>
                  <a:pt x="16439" y="6638"/>
                </a:lnTo>
                <a:lnTo>
                  <a:pt x="17224" y="9224"/>
                </a:lnTo>
                <a:lnTo>
                  <a:pt x="16638" y="11580"/>
                </a:lnTo>
                <a:lnTo>
                  <a:pt x="15057" y="12889"/>
                </a:lnTo>
                <a:lnTo>
                  <a:pt x="9915" y="13277"/>
                </a:lnTo>
                <a:lnTo>
                  <a:pt x="21701" y="13277"/>
                </a:lnTo>
                <a:lnTo>
                  <a:pt x="23088" y="8837"/>
                </a:lnTo>
                <a:lnTo>
                  <a:pt x="22246"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78" name="Google Shape;178;p98"/>
          <p:cNvSpPr/>
          <p:nvPr/>
        </p:nvSpPr>
        <p:spPr>
          <a:xfrm>
            <a:off x="1358899" y="328501"/>
            <a:ext cx="49167" cy="49168"/>
          </a:xfrm>
          <a:custGeom>
            <a:rect b="b" l="l" r="r" t="t"/>
            <a:pathLst>
              <a:path extrusionOk="0" h="56515" w="56514">
                <a:moveTo>
                  <a:pt x="28145" y="0"/>
                </a:moveTo>
                <a:lnTo>
                  <a:pt x="17205" y="2207"/>
                </a:lnTo>
                <a:lnTo>
                  <a:pt x="8257" y="8227"/>
                </a:lnTo>
                <a:lnTo>
                  <a:pt x="2217" y="17157"/>
                </a:lnTo>
                <a:lnTo>
                  <a:pt x="0" y="28093"/>
                </a:lnTo>
                <a:lnTo>
                  <a:pt x="2217" y="39037"/>
                </a:lnTo>
                <a:lnTo>
                  <a:pt x="8257" y="47985"/>
                </a:lnTo>
                <a:lnTo>
                  <a:pt x="17205" y="54023"/>
                </a:lnTo>
                <a:lnTo>
                  <a:pt x="28145" y="56239"/>
                </a:lnTo>
                <a:lnTo>
                  <a:pt x="39070" y="54023"/>
                </a:lnTo>
                <a:lnTo>
                  <a:pt x="41803" y="52176"/>
                </a:lnTo>
                <a:lnTo>
                  <a:pt x="28145" y="52176"/>
                </a:lnTo>
                <a:lnTo>
                  <a:pt x="18768" y="50280"/>
                </a:lnTo>
                <a:lnTo>
                  <a:pt x="11113" y="45113"/>
                </a:lnTo>
                <a:lnTo>
                  <a:pt x="5954" y="37457"/>
                </a:lnTo>
                <a:lnTo>
                  <a:pt x="4062" y="28093"/>
                </a:lnTo>
                <a:lnTo>
                  <a:pt x="5954" y="18722"/>
                </a:lnTo>
                <a:lnTo>
                  <a:pt x="11113" y="11052"/>
                </a:lnTo>
                <a:lnTo>
                  <a:pt x="18768" y="5870"/>
                </a:lnTo>
                <a:lnTo>
                  <a:pt x="28145" y="3968"/>
                </a:lnTo>
                <a:lnTo>
                  <a:pt x="41684" y="3968"/>
                </a:lnTo>
                <a:lnTo>
                  <a:pt x="39070" y="2207"/>
                </a:lnTo>
                <a:lnTo>
                  <a:pt x="28145" y="0"/>
                </a:lnTo>
                <a:close/>
              </a:path>
              <a:path extrusionOk="0" h="56515" w="56514">
                <a:moveTo>
                  <a:pt x="41684" y="3968"/>
                </a:moveTo>
                <a:lnTo>
                  <a:pt x="28145" y="3968"/>
                </a:lnTo>
                <a:lnTo>
                  <a:pt x="37529" y="5870"/>
                </a:lnTo>
                <a:lnTo>
                  <a:pt x="45187" y="11052"/>
                </a:lnTo>
                <a:lnTo>
                  <a:pt x="50347" y="18722"/>
                </a:lnTo>
                <a:lnTo>
                  <a:pt x="52239" y="28093"/>
                </a:lnTo>
                <a:lnTo>
                  <a:pt x="50347" y="37457"/>
                </a:lnTo>
                <a:lnTo>
                  <a:pt x="45187" y="45113"/>
                </a:lnTo>
                <a:lnTo>
                  <a:pt x="37529"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p:cSld name="Title Only">
    <p:spTree>
      <p:nvGrpSpPr>
        <p:cNvPr id="179" name="Shape 179"/>
        <p:cNvGrpSpPr/>
        <p:nvPr/>
      </p:nvGrpSpPr>
      <p:grpSpPr>
        <a:xfrm>
          <a:off x="0" y="0"/>
          <a:ext cx="0" cy="0"/>
          <a:chOff x="0" y="0"/>
          <a:chExt cx="0" cy="0"/>
        </a:xfrm>
      </p:grpSpPr>
      <p:sp>
        <p:nvSpPr>
          <p:cNvPr id="180" name="Google Shape;180;p99"/>
          <p:cNvSpPr/>
          <p:nvPr/>
        </p:nvSpPr>
        <p:spPr>
          <a:xfrm>
            <a:off x="0" y="0"/>
            <a:ext cx="9144000" cy="5143500"/>
          </a:xfrm>
          <a:prstGeom prst="rect">
            <a:avLst/>
          </a:prstGeom>
          <a:solidFill>
            <a:schemeClr val="lt1">
              <a:alpha val="98039"/>
            </a:schemeClr>
          </a:solidFill>
          <a:ln cap="flat" cmpd="sng" w="38100">
            <a:solidFill>
              <a:srgbClr val="00589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681748"/>
              </a:solidFill>
              <a:latin typeface="Calibri"/>
              <a:ea typeface="Calibri"/>
              <a:cs typeface="Calibri"/>
              <a:sym typeface="Calibri"/>
            </a:endParaRPr>
          </a:p>
        </p:txBody>
      </p:sp>
      <p:sp>
        <p:nvSpPr>
          <p:cNvPr id="181" name="Google Shape;181;p99"/>
          <p:cNvSpPr/>
          <p:nvPr/>
        </p:nvSpPr>
        <p:spPr>
          <a:xfrm>
            <a:off x="458500" y="542219"/>
            <a:ext cx="8427007"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82" name="Google Shape;182;p99"/>
          <p:cNvSpPr/>
          <p:nvPr/>
        </p:nvSpPr>
        <p:spPr>
          <a:xfrm>
            <a:off x="457056" y="137180"/>
            <a:ext cx="322033" cy="322732"/>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83" name="Google Shape;183;p99"/>
          <p:cNvSpPr txBox="1"/>
          <p:nvPr/>
        </p:nvSpPr>
        <p:spPr>
          <a:xfrm>
            <a:off x="828898" y="199275"/>
            <a:ext cx="750600" cy="225900"/>
          </a:xfrm>
          <a:prstGeom prst="rect">
            <a:avLst/>
          </a:prstGeom>
          <a:noFill/>
          <a:ln>
            <a:noFill/>
          </a:ln>
        </p:spPr>
        <p:txBody>
          <a:bodyPr anchorCtr="0" anchor="t" bIns="0" lIns="0" spcFirstLastPara="1" rIns="0" wrap="square" tIns="7775">
            <a:noAutofit/>
          </a:bodyPr>
          <a:lstStyle/>
          <a:p>
            <a:pPr indent="0" lvl="0" marL="5776"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RV College of</a:t>
            </a:r>
            <a:endParaRPr b="0" i="0" sz="1400" u="none" cap="none" strike="noStrike">
              <a:solidFill>
                <a:srgbClr val="000000"/>
              </a:solidFill>
              <a:latin typeface="Arial"/>
              <a:ea typeface="Arial"/>
              <a:cs typeface="Arial"/>
              <a:sym typeface="Arial"/>
            </a:endParaRPr>
          </a:p>
          <a:p>
            <a:pPr indent="0" lvl="0" marL="5776"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Engineering </a:t>
            </a:r>
            <a:endParaRPr b="1" i="0" sz="728" u="none" cap="none" strike="noStrike">
              <a:solidFill>
                <a:schemeClr val="dk1"/>
              </a:solidFill>
              <a:latin typeface="Helvetica Neue"/>
              <a:ea typeface="Helvetica Neue"/>
              <a:cs typeface="Helvetica Neue"/>
              <a:sym typeface="Helvetica Neue"/>
            </a:endParaRPr>
          </a:p>
        </p:txBody>
      </p:sp>
      <p:sp>
        <p:nvSpPr>
          <p:cNvPr id="184" name="Google Shape;184;p99"/>
          <p:cNvSpPr txBox="1"/>
          <p:nvPr/>
        </p:nvSpPr>
        <p:spPr>
          <a:xfrm>
            <a:off x="7330941" y="185554"/>
            <a:ext cx="1548790" cy="215762"/>
          </a:xfrm>
          <a:prstGeom prst="rect">
            <a:avLst/>
          </a:prstGeom>
          <a:noFill/>
          <a:ln>
            <a:noFill/>
          </a:ln>
        </p:spPr>
        <p:txBody>
          <a:bodyPr anchorCtr="0" anchor="t" bIns="0" lIns="0" spcFirstLastPara="1" rIns="0" wrap="square" tIns="5775">
            <a:noAutofit/>
          </a:bodyPr>
          <a:lstStyle/>
          <a:p>
            <a:pPr indent="0" lvl="0" marL="5776" marR="0" rtl="0" algn="l">
              <a:lnSpc>
                <a:spcPct val="100000"/>
              </a:lnSpc>
              <a:spcBef>
                <a:spcPts val="0"/>
              </a:spcBef>
              <a:spcAft>
                <a:spcPts val="0"/>
              </a:spcAft>
              <a:buClr>
                <a:srgbClr val="000000"/>
              </a:buClr>
              <a:buSzPts val="1364"/>
              <a:buFont typeface="Arial"/>
              <a:buNone/>
            </a:pPr>
            <a:r>
              <a:rPr b="0" i="1" lang="en-IN" sz="1364" u="none" cap="none" strike="noStrike">
                <a:solidFill>
                  <a:srgbClr val="422C75"/>
                </a:solidFill>
                <a:latin typeface="Playfair Display"/>
                <a:ea typeface="Playfair Display"/>
                <a:cs typeface="Playfair Display"/>
                <a:sym typeface="Playfair Display"/>
              </a:rPr>
              <a:t>Go, change the world</a:t>
            </a:r>
            <a:endParaRPr b="0" i="0" sz="1364" u="none" cap="none" strike="noStrike">
              <a:solidFill>
                <a:schemeClr val="dk1"/>
              </a:solidFill>
              <a:latin typeface="Playfair Display"/>
              <a:ea typeface="Playfair Display"/>
              <a:cs typeface="Playfair Display"/>
              <a:sym typeface="Playfair Display"/>
            </a:endParaRPr>
          </a:p>
        </p:txBody>
      </p:sp>
      <p:sp>
        <p:nvSpPr>
          <p:cNvPr id="185" name="Google Shape;185;p99"/>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b="1" sz="2400">
                <a:solidFill>
                  <a:srgbClr val="005893"/>
                </a:solidFill>
                <a:latin typeface="Times New Roman"/>
                <a:ea typeface="Times New Roman"/>
                <a:cs typeface="Times New Roman"/>
                <a:sym typeface="Times New Roman"/>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86" name="Google Shape;186;p99"/>
          <p:cNvSpPr/>
          <p:nvPr/>
        </p:nvSpPr>
        <p:spPr>
          <a:xfrm>
            <a:off x="1372547" y="339427"/>
            <a:ext cx="21844" cy="27305"/>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46" y="5329"/>
                </a:lnTo>
                <a:lnTo>
                  <a:pt x="21894" y="3863"/>
                </a:lnTo>
                <a:lnTo>
                  <a:pt x="18564" y="848"/>
                </a:lnTo>
                <a:lnTo>
                  <a:pt x="11999" y="0"/>
                </a:lnTo>
                <a:close/>
              </a:path>
              <a:path extrusionOk="0" h="31750" w="25400">
                <a:moveTo>
                  <a:pt x="16472" y="18292"/>
                </a:moveTo>
                <a:lnTo>
                  <a:pt x="6827" y="18292"/>
                </a:lnTo>
                <a:lnTo>
                  <a:pt x="9737" y="18680"/>
                </a:lnTo>
                <a:lnTo>
                  <a:pt x="11465" y="19999"/>
                </a:lnTo>
                <a:lnTo>
                  <a:pt x="14481" y="24596"/>
                </a:lnTo>
                <a:lnTo>
                  <a:pt x="18564" y="31423"/>
                </a:lnTo>
                <a:lnTo>
                  <a:pt x="25402" y="31423"/>
                </a:lnTo>
                <a:lnTo>
                  <a:pt x="21967" y="25318"/>
                </a:lnTo>
                <a:lnTo>
                  <a:pt x="18721" y="20229"/>
                </a:lnTo>
                <a:lnTo>
                  <a:pt x="16472" y="18292"/>
                </a:lnTo>
                <a:close/>
              </a:path>
              <a:path extrusionOk="0" h="31750" w="25400">
                <a:moveTo>
                  <a:pt x="22246" y="5329"/>
                </a:moveTo>
                <a:lnTo>
                  <a:pt x="10156" y="5329"/>
                </a:lnTo>
                <a:lnTo>
                  <a:pt x="14324" y="5444"/>
                </a:lnTo>
                <a:lnTo>
                  <a:pt x="16439" y="6638"/>
                </a:lnTo>
                <a:lnTo>
                  <a:pt x="17224" y="9224"/>
                </a:lnTo>
                <a:lnTo>
                  <a:pt x="16638" y="11580"/>
                </a:lnTo>
                <a:lnTo>
                  <a:pt x="15057" y="12889"/>
                </a:lnTo>
                <a:lnTo>
                  <a:pt x="9915" y="13277"/>
                </a:lnTo>
                <a:lnTo>
                  <a:pt x="21701" y="13277"/>
                </a:lnTo>
                <a:lnTo>
                  <a:pt x="23088" y="8837"/>
                </a:lnTo>
                <a:lnTo>
                  <a:pt x="22246"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87" name="Google Shape;187;p99"/>
          <p:cNvSpPr/>
          <p:nvPr/>
        </p:nvSpPr>
        <p:spPr>
          <a:xfrm>
            <a:off x="1358899" y="328501"/>
            <a:ext cx="49167" cy="49168"/>
          </a:xfrm>
          <a:custGeom>
            <a:rect b="b" l="l" r="r" t="t"/>
            <a:pathLst>
              <a:path extrusionOk="0" h="56515" w="56514">
                <a:moveTo>
                  <a:pt x="28145" y="0"/>
                </a:moveTo>
                <a:lnTo>
                  <a:pt x="17205" y="2207"/>
                </a:lnTo>
                <a:lnTo>
                  <a:pt x="8257" y="8227"/>
                </a:lnTo>
                <a:lnTo>
                  <a:pt x="2217" y="17157"/>
                </a:lnTo>
                <a:lnTo>
                  <a:pt x="0" y="28093"/>
                </a:lnTo>
                <a:lnTo>
                  <a:pt x="2217" y="39037"/>
                </a:lnTo>
                <a:lnTo>
                  <a:pt x="8257" y="47985"/>
                </a:lnTo>
                <a:lnTo>
                  <a:pt x="17205" y="54023"/>
                </a:lnTo>
                <a:lnTo>
                  <a:pt x="28145" y="56239"/>
                </a:lnTo>
                <a:lnTo>
                  <a:pt x="39070" y="54023"/>
                </a:lnTo>
                <a:lnTo>
                  <a:pt x="41803" y="52176"/>
                </a:lnTo>
                <a:lnTo>
                  <a:pt x="28145" y="52176"/>
                </a:lnTo>
                <a:lnTo>
                  <a:pt x="18768" y="50280"/>
                </a:lnTo>
                <a:lnTo>
                  <a:pt x="11113" y="45113"/>
                </a:lnTo>
                <a:lnTo>
                  <a:pt x="5954" y="37457"/>
                </a:lnTo>
                <a:lnTo>
                  <a:pt x="4062" y="28093"/>
                </a:lnTo>
                <a:lnTo>
                  <a:pt x="5954" y="18722"/>
                </a:lnTo>
                <a:lnTo>
                  <a:pt x="11113" y="11052"/>
                </a:lnTo>
                <a:lnTo>
                  <a:pt x="18768" y="5870"/>
                </a:lnTo>
                <a:lnTo>
                  <a:pt x="28145" y="3968"/>
                </a:lnTo>
                <a:lnTo>
                  <a:pt x="41684" y="3968"/>
                </a:lnTo>
                <a:lnTo>
                  <a:pt x="39070" y="2207"/>
                </a:lnTo>
                <a:lnTo>
                  <a:pt x="28145" y="0"/>
                </a:lnTo>
                <a:close/>
              </a:path>
              <a:path extrusionOk="0" h="56515" w="56514">
                <a:moveTo>
                  <a:pt x="41684" y="3968"/>
                </a:moveTo>
                <a:lnTo>
                  <a:pt x="28145" y="3968"/>
                </a:lnTo>
                <a:lnTo>
                  <a:pt x="37529" y="5870"/>
                </a:lnTo>
                <a:lnTo>
                  <a:pt x="45187" y="11052"/>
                </a:lnTo>
                <a:lnTo>
                  <a:pt x="50347" y="18722"/>
                </a:lnTo>
                <a:lnTo>
                  <a:pt x="52239" y="28093"/>
                </a:lnTo>
                <a:lnTo>
                  <a:pt x="50347" y="37457"/>
                </a:lnTo>
                <a:lnTo>
                  <a:pt x="45187" y="45113"/>
                </a:lnTo>
                <a:lnTo>
                  <a:pt x="37529"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spTree>
      <p:nvGrpSpPr>
        <p:cNvPr id="188" name="Shape 188"/>
        <p:cNvGrpSpPr/>
        <p:nvPr/>
      </p:nvGrpSpPr>
      <p:grpSpPr>
        <a:xfrm>
          <a:off x="0" y="0"/>
          <a:ext cx="0" cy="0"/>
          <a:chOff x="0" y="0"/>
          <a:chExt cx="0" cy="0"/>
        </a:xfrm>
      </p:grpSpPr>
      <p:sp>
        <p:nvSpPr>
          <p:cNvPr id="189" name="Google Shape;189;p100"/>
          <p:cNvSpPr/>
          <p:nvPr/>
        </p:nvSpPr>
        <p:spPr>
          <a:xfrm>
            <a:off x="0" y="0"/>
            <a:ext cx="9144000" cy="5143500"/>
          </a:xfrm>
          <a:prstGeom prst="rect">
            <a:avLst/>
          </a:prstGeom>
          <a:solidFill>
            <a:schemeClr val="lt1">
              <a:alpha val="98039"/>
            </a:schemeClr>
          </a:solidFill>
          <a:ln cap="flat" cmpd="sng" w="38100">
            <a:solidFill>
              <a:srgbClr val="00589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681748"/>
              </a:solidFill>
              <a:latin typeface="Calibri"/>
              <a:ea typeface="Calibri"/>
              <a:cs typeface="Calibri"/>
              <a:sym typeface="Calibri"/>
            </a:endParaRPr>
          </a:p>
        </p:txBody>
      </p:sp>
      <p:sp>
        <p:nvSpPr>
          <p:cNvPr id="190" name="Google Shape;190;p100"/>
          <p:cNvSpPr/>
          <p:nvPr/>
        </p:nvSpPr>
        <p:spPr>
          <a:xfrm>
            <a:off x="458500" y="542219"/>
            <a:ext cx="8427007"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1" name="Google Shape;191;p100"/>
          <p:cNvSpPr/>
          <p:nvPr/>
        </p:nvSpPr>
        <p:spPr>
          <a:xfrm>
            <a:off x="457056" y="137180"/>
            <a:ext cx="322033" cy="322732"/>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2" name="Google Shape;192;p100"/>
          <p:cNvSpPr txBox="1"/>
          <p:nvPr/>
        </p:nvSpPr>
        <p:spPr>
          <a:xfrm>
            <a:off x="828898" y="199275"/>
            <a:ext cx="740400" cy="225900"/>
          </a:xfrm>
          <a:prstGeom prst="rect">
            <a:avLst/>
          </a:prstGeom>
          <a:noFill/>
          <a:ln>
            <a:noFill/>
          </a:ln>
        </p:spPr>
        <p:txBody>
          <a:bodyPr anchorCtr="0" anchor="t" bIns="0" lIns="0" spcFirstLastPara="1" rIns="0" wrap="square" tIns="7775">
            <a:noAutofit/>
          </a:bodyPr>
          <a:lstStyle/>
          <a:p>
            <a:pPr indent="0" lvl="0" marL="5776"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RV College of</a:t>
            </a:r>
            <a:endParaRPr b="0" i="0" sz="1400" u="none" cap="none" strike="noStrike">
              <a:solidFill>
                <a:srgbClr val="000000"/>
              </a:solidFill>
              <a:latin typeface="Arial"/>
              <a:ea typeface="Arial"/>
              <a:cs typeface="Arial"/>
              <a:sym typeface="Arial"/>
            </a:endParaRPr>
          </a:p>
          <a:p>
            <a:pPr indent="0" lvl="0" marL="5776"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Engineering </a:t>
            </a:r>
            <a:endParaRPr b="1" i="0" sz="728" u="none" cap="none" strike="noStrike">
              <a:solidFill>
                <a:schemeClr val="dk1"/>
              </a:solidFill>
              <a:latin typeface="Helvetica Neue"/>
              <a:ea typeface="Helvetica Neue"/>
              <a:cs typeface="Helvetica Neue"/>
              <a:sym typeface="Helvetica Neue"/>
            </a:endParaRPr>
          </a:p>
        </p:txBody>
      </p:sp>
      <p:sp>
        <p:nvSpPr>
          <p:cNvPr id="193" name="Google Shape;193;p100"/>
          <p:cNvSpPr txBox="1"/>
          <p:nvPr/>
        </p:nvSpPr>
        <p:spPr>
          <a:xfrm>
            <a:off x="7330941" y="185554"/>
            <a:ext cx="1548790" cy="215762"/>
          </a:xfrm>
          <a:prstGeom prst="rect">
            <a:avLst/>
          </a:prstGeom>
          <a:noFill/>
          <a:ln>
            <a:noFill/>
          </a:ln>
        </p:spPr>
        <p:txBody>
          <a:bodyPr anchorCtr="0" anchor="t" bIns="0" lIns="0" spcFirstLastPara="1" rIns="0" wrap="square" tIns="5775">
            <a:noAutofit/>
          </a:bodyPr>
          <a:lstStyle/>
          <a:p>
            <a:pPr indent="0" lvl="0" marL="5776" marR="0" rtl="0" algn="l">
              <a:lnSpc>
                <a:spcPct val="100000"/>
              </a:lnSpc>
              <a:spcBef>
                <a:spcPts val="0"/>
              </a:spcBef>
              <a:spcAft>
                <a:spcPts val="0"/>
              </a:spcAft>
              <a:buClr>
                <a:srgbClr val="000000"/>
              </a:buClr>
              <a:buSzPts val="1364"/>
              <a:buFont typeface="Arial"/>
              <a:buNone/>
            </a:pPr>
            <a:r>
              <a:rPr b="0" i="1" lang="en-IN" sz="1364" u="none" cap="none" strike="noStrike">
                <a:solidFill>
                  <a:srgbClr val="422C75"/>
                </a:solidFill>
                <a:latin typeface="Playfair Display"/>
                <a:ea typeface="Playfair Display"/>
                <a:cs typeface="Playfair Display"/>
                <a:sym typeface="Playfair Display"/>
              </a:rPr>
              <a:t>Go, change the world</a:t>
            </a:r>
            <a:endParaRPr b="0" i="0" sz="1364" u="none" cap="none" strike="noStrike">
              <a:solidFill>
                <a:schemeClr val="dk1"/>
              </a:solidFill>
              <a:latin typeface="Playfair Display"/>
              <a:ea typeface="Playfair Display"/>
              <a:cs typeface="Playfair Display"/>
              <a:sym typeface="Playfair Display"/>
            </a:endParaRPr>
          </a:p>
        </p:txBody>
      </p:sp>
      <p:sp>
        <p:nvSpPr>
          <p:cNvPr id="194" name="Google Shape;194;p100"/>
          <p:cNvSpPr/>
          <p:nvPr/>
        </p:nvSpPr>
        <p:spPr>
          <a:xfrm>
            <a:off x="1372547" y="339427"/>
            <a:ext cx="21844" cy="27305"/>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46" y="5329"/>
                </a:lnTo>
                <a:lnTo>
                  <a:pt x="21894" y="3863"/>
                </a:lnTo>
                <a:lnTo>
                  <a:pt x="18564" y="848"/>
                </a:lnTo>
                <a:lnTo>
                  <a:pt x="11999" y="0"/>
                </a:lnTo>
                <a:close/>
              </a:path>
              <a:path extrusionOk="0" h="31750" w="25400">
                <a:moveTo>
                  <a:pt x="16472" y="18292"/>
                </a:moveTo>
                <a:lnTo>
                  <a:pt x="6827" y="18292"/>
                </a:lnTo>
                <a:lnTo>
                  <a:pt x="9737" y="18680"/>
                </a:lnTo>
                <a:lnTo>
                  <a:pt x="11465" y="19999"/>
                </a:lnTo>
                <a:lnTo>
                  <a:pt x="14481" y="24596"/>
                </a:lnTo>
                <a:lnTo>
                  <a:pt x="18564" y="31423"/>
                </a:lnTo>
                <a:lnTo>
                  <a:pt x="25402" y="31423"/>
                </a:lnTo>
                <a:lnTo>
                  <a:pt x="21967" y="25318"/>
                </a:lnTo>
                <a:lnTo>
                  <a:pt x="18721" y="20229"/>
                </a:lnTo>
                <a:lnTo>
                  <a:pt x="16472" y="18292"/>
                </a:lnTo>
                <a:close/>
              </a:path>
              <a:path extrusionOk="0" h="31750" w="25400">
                <a:moveTo>
                  <a:pt x="22246" y="5329"/>
                </a:moveTo>
                <a:lnTo>
                  <a:pt x="10156" y="5329"/>
                </a:lnTo>
                <a:lnTo>
                  <a:pt x="14324" y="5444"/>
                </a:lnTo>
                <a:lnTo>
                  <a:pt x="16439" y="6638"/>
                </a:lnTo>
                <a:lnTo>
                  <a:pt x="17224" y="9224"/>
                </a:lnTo>
                <a:lnTo>
                  <a:pt x="16638" y="11580"/>
                </a:lnTo>
                <a:lnTo>
                  <a:pt x="15057" y="12889"/>
                </a:lnTo>
                <a:lnTo>
                  <a:pt x="9915" y="13277"/>
                </a:lnTo>
                <a:lnTo>
                  <a:pt x="21701" y="13277"/>
                </a:lnTo>
                <a:lnTo>
                  <a:pt x="23088" y="8837"/>
                </a:lnTo>
                <a:lnTo>
                  <a:pt x="22246"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95" name="Google Shape;195;p100"/>
          <p:cNvSpPr/>
          <p:nvPr/>
        </p:nvSpPr>
        <p:spPr>
          <a:xfrm>
            <a:off x="1358899" y="328501"/>
            <a:ext cx="49167" cy="49168"/>
          </a:xfrm>
          <a:custGeom>
            <a:rect b="b" l="l" r="r" t="t"/>
            <a:pathLst>
              <a:path extrusionOk="0" h="56515" w="56514">
                <a:moveTo>
                  <a:pt x="28145" y="0"/>
                </a:moveTo>
                <a:lnTo>
                  <a:pt x="17205" y="2207"/>
                </a:lnTo>
                <a:lnTo>
                  <a:pt x="8257" y="8227"/>
                </a:lnTo>
                <a:lnTo>
                  <a:pt x="2217" y="17157"/>
                </a:lnTo>
                <a:lnTo>
                  <a:pt x="0" y="28093"/>
                </a:lnTo>
                <a:lnTo>
                  <a:pt x="2217" y="39037"/>
                </a:lnTo>
                <a:lnTo>
                  <a:pt x="8257" y="47985"/>
                </a:lnTo>
                <a:lnTo>
                  <a:pt x="17205" y="54023"/>
                </a:lnTo>
                <a:lnTo>
                  <a:pt x="28145" y="56239"/>
                </a:lnTo>
                <a:lnTo>
                  <a:pt x="39070" y="54023"/>
                </a:lnTo>
                <a:lnTo>
                  <a:pt x="41803" y="52176"/>
                </a:lnTo>
                <a:lnTo>
                  <a:pt x="28145" y="52176"/>
                </a:lnTo>
                <a:lnTo>
                  <a:pt x="18768" y="50280"/>
                </a:lnTo>
                <a:lnTo>
                  <a:pt x="11113" y="45113"/>
                </a:lnTo>
                <a:lnTo>
                  <a:pt x="5954" y="37457"/>
                </a:lnTo>
                <a:lnTo>
                  <a:pt x="4062" y="28093"/>
                </a:lnTo>
                <a:lnTo>
                  <a:pt x="5954" y="18722"/>
                </a:lnTo>
                <a:lnTo>
                  <a:pt x="11113" y="11052"/>
                </a:lnTo>
                <a:lnTo>
                  <a:pt x="18768" y="5870"/>
                </a:lnTo>
                <a:lnTo>
                  <a:pt x="28145" y="3968"/>
                </a:lnTo>
                <a:lnTo>
                  <a:pt x="41684" y="3968"/>
                </a:lnTo>
                <a:lnTo>
                  <a:pt x="39070" y="2207"/>
                </a:lnTo>
                <a:lnTo>
                  <a:pt x="28145" y="0"/>
                </a:lnTo>
                <a:close/>
              </a:path>
              <a:path extrusionOk="0" h="56515" w="56514">
                <a:moveTo>
                  <a:pt x="41684" y="3968"/>
                </a:moveTo>
                <a:lnTo>
                  <a:pt x="28145" y="3968"/>
                </a:lnTo>
                <a:lnTo>
                  <a:pt x="37529" y="5870"/>
                </a:lnTo>
                <a:lnTo>
                  <a:pt x="45187" y="11052"/>
                </a:lnTo>
                <a:lnTo>
                  <a:pt x="50347" y="18722"/>
                </a:lnTo>
                <a:lnTo>
                  <a:pt x="52239" y="28093"/>
                </a:lnTo>
                <a:lnTo>
                  <a:pt x="50347" y="37457"/>
                </a:lnTo>
                <a:lnTo>
                  <a:pt x="45187" y="45113"/>
                </a:lnTo>
                <a:lnTo>
                  <a:pt x="37529"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OBJECT_1">
    <p:spTree>
      <p:nvGrpSpPr>
        <p:cNvPr id="196" name="Shape 196"/>
        <p:cNvGrpSpPr/>
        <p:nvPr/>
      </p:nvGrpSpPr>
      <p:grpSpPr>
        <a:xfrm>
          <a:off x="0" y="0"/>
          <a:ext cx="0" cy="0"/>
          <a:chOff x="0" y="0"/>
          <a:chExt cx="0" cy="0"/>
        </a:xfrm>
      </p:grpSpPr>
      <p:sp>
        <p:nvSpPr>
          <p:cNvPr id="197" name="Google Shape;197;p101"/>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198" name="Google Shape;198;p101"/>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199" name="Google Shape;199;p101"/>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00" name="Google Shape;200;p101"/>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01" name="Google Shape;201;p101"/>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9">
  <p:cSld name="OBJECT_19">
    <p:spTree>
      <p:nvGrpSpPr>
        <p:cNvPr id="202" name="Shape 202"/>
        <p:cNvGrpSpPr/>
        <p:nvPr/>
      </p:nvGrpSpPr>
      <p:grpSpPr>
        <a:xfrm>
          <a:off x="0" y="0"/>
          <a:ext cx="0" cy="0"/>
          <a:chOff x="0" y="0"/>
          <a:chExt cx="0" cy="0"/>
        </a:xfrm>
      </p:grpSpPr>
      <p:sp>
        <p:nvSpPr>
          <p:cNvPr id="203" name="Google Shape;203;p102"/>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204" name="Google Shape;204;p102"/>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205" name="Google Shape;205;p102"/>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06" name="Google Shape;206;p102"/>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07" name="Google Shape;207;p102"/>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3">
  <p:cSld name="OBJECT_3">
    <p:spTree>
      <p:nvGrpSpPr>
        <p:cNvPr id="32" name="Shape 32"/>
        <p:cNvGrpSpPr/>
        <p:nvPr/>
      </p:nvGrpSpPr>
      <p:grpSpPr>
        <a:xfrm>
          <a:off x="0" y="0"/>
          <a:ext cx="0" cy="0"/>
          <a:chOff x="0" y="0"/>
          <a:chExt cx="0" cy="0"/>
        </a:xfrm>
      </p:grpSpPr>
      <p:sp>
        <p:nvSpPr>
          <p:cNvPr id="33" name="Google Shape;33;p72"/>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34" name="Google Shape;34;p72"/>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35" name="Google Shape;35;p72"/>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36" name="Google Shape;36;p72"/>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37" name="Google Shape;37;p72"/>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0">
  <p:cSld name="OBJECT_20">
    <p:spTree>
      <p:nvGrpSpPr>
        <p:cNvPr id="208" name="Shape 208"/>
        <p:cNvGrpSpPr/>
        <p:nvPr/>
      </p:nvGrpSpPr>
      <p:grpSpPr>
        <a:xfrm>
          <a:off x="0" y="0"/>
          <a:ext cx="0" cy="0"/>
          <a:chOff x="0" y="0"/>
          <a:chExt cx="0" cy="0"/>
        </a:xfrm>
      </p:grpSpPr>
      <p:sp>
        <p:nvSpPr>
          <p:cNvPr id="209" name="Google Shape;209;p103"/>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210" name="Google Shape;210;p103"/>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211" name="Google Shape;211;p103"/>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12" name="Google Shape;212;p103"/>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13" name="Google Shape;213;p103"/>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1">
  <p:cSld name="OBJECT_21">
    <p:spTree>
      <p:nvGrpSpPr>
        <p:cNvPr id="214" name="Shape 214"/>
        <p:cNvGrpSpPr/>
        <p:nvPr/>
      </p:nvGrpSpPr>
      <p:grpSpPr>
        <a:xfrm>
          <a:off x="0" y="0"/>
          <a:ext cx="0" cy="0"/>
          <a:chOff x="0" y="0"/>
          <a:chExt cx="0" cy="0"/>
        </a:xfrm>
      </p:grpSpPr>
      <p:sp>
        <p:nvSpPr>
          <p:cNvPr id="215" name="Google Shape;215;p104"/>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216" name="Google Shape;216;p104"/>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217" name="Google Shape;217;p104"/>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18" name="Google Shape;218;p104"/>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19" name="Google Shape;219;p104"/>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2">
  <p:cSld name="OBJECT_22">
    <p:spTree>
      <p:nvGrpSpPr>
        <p:cNvPr id="220" name="Shape 220"/>
        <p:cNvGrpSpPr/>
        <p:nvPr/>
      </p:nvGrpSpPr>
      <p:grpSpPr>
        <a:xfrm>
          <a:off x="0" y="0"/>
          <a:ext cx="0" cy="0"/>
          <a:chOff x="0" y="0"/>
          <a:chExt cx="0" cy="0"/>
        </a:xfrm>
      </p:grpSpPr>
      <p:sp>
        <p:nvSpPr>
          <p:cNvPr id="221" name="Google Shape;221;p105"/>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222" name="Google Shape;222;p105"/>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223" name="Google Shape;223;p105"/>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24" name="Google Shape;224;p105"/>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25" name="Google Shape;225;p105"/>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4">
  <p:cSld name="OBJECT_24">
    <p:spTree>
      <p:nvGrpSpPr>
        <p:cNvPr id="226" name="Shape 226"/>
        <p:cNvGrpSpPr/>
        <p:nvPr/>
      </p:nvGrpSpPr>
      <p:grpSpPr>
        <a:xfrm>
          <a:off x="0" y="0"/>
          <a:ext cx="0" cy="0"/>
          <a:chOff x="0" y="0"/>
          <a:chExt cx="0" cy="0"/>
        </a:xfrm>
      </p:grpSpPr>
      <p:sp>
        <p:nvSpPr>
          <p:cNvPr id="227" name="Google Shape;227;p106"/>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228" name="Google Shape;228;p106"/>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229" name="Google Shape;229;p106"/>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30" name="Google Shape;230;p106"/>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31" name="Google Shape;231;p106"/>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29">
  <p:cSld name="OBJECT_29">
    <p:spTree>
      <p:nvGrpSpPr>
        <p:cNvPr id="232" name="Shape 232"/>
        <p:cNvGrpSpPr/>
        <p:nvPr/>
      </p:nvGrpSpPr>
      <p:grpSpPr>
        <a:xfrm>
          <a:off x="0" y="0"/>
          <a:ext cx="0" cy="0"/>
          <a:chOff x="0" y="0"/>
          <a:chExt cx="0" cy="0"/>
        </a:xfrm>
      </p:grpSpPr>
      <p:sp>
        <p:nvSpPr>
          <p:cNvPr id="233" name="Google Shape;233;p107"/>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234" name="Google Shape;234;p107"/>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235" name="Google Shape;235;p107"/>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36" name="Google Shape;236;p107"/>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237" name="Google Shape;237;p107"/>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p:cSld name="Title and Content">
    <p:spTree>
      <p:nvGrpSpPr>
        <p:cNvPr id="250" name="Shape 250"/>
        <p:cNvGrpSpPr/>
        <p:nvPr/>
      </p:nvGrpSpPr>
      <p:grpSpPr>
        <a:xfrm>
          <a:off x="0" y="0"/>
          <a:ext cx="0" cy="0"/>
          <a:chOff x="0" y="0"/>
          <a:chExt cx="0" cy="0"/>
        </a:xfrm>
      </p:grpSpPr>
      <p:sp>
        <p:nvSpPr>
          <p:cNvPr id="251" name="Google Shape;251;p90"/>
          <p:cNvSpPr/>
          <p:nvPr/>
        </p:nvSpPr>
        <p:spPr>
          <a:xfrm>
            <a:off x="0" y="0"/>
            <a:ext cx="9144000" cy="5143500"/>
          </a:xfrm>
          <a:prstGeom prst="rect">
            <a:avLst/>
          </a:prstGeom>
          <a:solidFill>
            <a:schemeClr val="lt1">
              <a:alpha val="97647"/>
            </a:schemeClr>
          </a:solidFill>
          <a:ln cap="flat" cmpd="sng" w="38100">
            <a:solidFill>
              <a:srgbClr val="00589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681748"/>
              </a:solidFill>
              <a:latin typeface="Calibri"/>
              <a:ea typeface="Calibri"/>
              <a:cs typeface="Calibri"/>
              <a:sym typeface="Calibri"/>
            </a:endParaRPr>
          </a:p>
        </p:txBody>
      </p:sp>
      <p:sp>
        <p:nvSpPr>
          <p:cNvPr id="252" name="Google Shape;252;p90"/>
          <p:cNvSpPr/>
          <p:nvPr/>
        </p:nvSpPr>
        <p:spPr>
          <a:xfrm>
            <a:off x="458500"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53" name="Google Shape;253;p90"/>
          <p:cNvSpPr/>
          <p:nvPr/>
        </p:nvSpPr>
        <p:spPr>
          <a:xfrm>
            <a:off x="457056" y="137180"/>
            <a:ext cx="321900" cy="3228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54" name="Google Shape;254;p90"/>
          <p:cNvSpPr txBox="1"/>
          <p:nvPr/>
        </p:nvSpPr>
        <p:spPr>
          <a:xfrm>
            <a:off x="828898" y="199275"/>
            <a:ext cx="730200" cy="225900"/>
          </a:xfrm>
          <a:prstGeom prst="rect">
            <a:avLst/>
          </a:prstGeom>
          <a:noFill/>
          <a:ln>
            <a:noFill/>
          </a:ln>
        </p:spPr>
        <p:txBody>
          <a:bodyPr anchorCtr="0" anchor="t" bIns="0" lIns="0" spcFirstLastPara="1" rIns="0" wrap="square" tIns="7775">
            <a:noAutofit/>
          </a:bodyPr>
          <a:lstStyle/>
          <a:p>
            <a:pPr indent="0" lvl="0" marL="5775"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RV College of</a:t>
            </a:r>
            <a:endParaRPr b="0" i="0" sz="1400" u="none" cap="none" strike="noStrike">
              <a:solidFill>
                <a:srgbClr val="000000"/>
              </a:solidFill>
              <a:latin typeface="Arial"/>
              <a:ea typeface="Arial"/>
              <a:cs typeface="Arial"/>
              <a:sym typeface="Arial"/>
            </a:endParaRPr>
          </a:p>
          <a:p>
            <a:pPr indent="0" lvl="0" marL="5775"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Engineering </a:t>
            </a:r>
            <a:endParaRPr b="1" i="0" sz="728" u="none" cap="none" strike="noStrike">
              <a:solidFill>
                <a:schemeClr val="dk1"/>
              </a:solidFill>
              <a:latin typeface="Helvetica Neue"/>
              <a:ea typeface="Helvetica Neue"/>
              <a:cs typeface="Helvetica Neue"/>
              <a:sym typeface="Helvetica Neue"/>
            </a:endParaRPr>
          </a:p>
        </p:txBody>
      </p:sp>
      <p:sp>
        <p:nvSpPr>
          <p:cNvPr id="255" name="Google Shape;255;p90"/>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b="1" sz="2400">
                <a:solidFill>
                  <a:srgbClr val="005893"/>
                </a:solidFill>
                <a:latin typeface="Times New Roman"/>
                <a:ea typeface="Times New Roman"/>
                <a:cs typeface="Times New Roman"/>
                <a:sym typeface="Times New Roman"/>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56" name="Google Shape;256;p90"/>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lvl1pPr indent="-355600" lvl="0" marL="457200" algn="l">
              <a:lnSpc>
                <a:spcPct val="100000"/>
              </a:lnSpc>
              <a:spcBef>
                <a:spcPts val="400"/>
              </a:spcBef>
              <a:spcAft>
                <a:spcPts val="0"/>
              </a:spcAft>
              <a:buClr>
                <a:schemeClr val="dk1"/>
              </a:buClr>
              <a:buSzPts val="2000"/>
              <a:buFont typeface="Noto Sans Symbols"/>
              <a:buChar char="⮚"/>
              <a:defRPr sz="2000">
                <a:solidFill>
                  <a:schemeClr val="dk1"/>
                </a:solidFill>
                <a:latin typeface="Times New Roman"/>
                <a:ea typeface="Times New Roman"/>
                <a:cs typeface="Times New Roman"/>
                <a:sym typeface="Times New Roman"/>
              </a:defRPr>
            </a:lvl1pPr>
            <a:lvl2pPr indent="-228600" lvl="1" marL="9144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2pPr>
            <a:lvl3pPr indent="-228600" lvl="2" marL="13716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3pPr>
            <a:lvl4pPr indent="-228600" lvl="3" marL="18288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4pPr>
            <a:lvl5pPr indent="-228600" lvl="4" marL="22860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5pPr>
            <a:lvl6pPr indent="-228600" lvl="5" marL="27432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6pPr>
            <a:lvl7pPr indent="-228600" lvl="6" marL="32004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7pPr>
            <a:lvl8pPr indent="-228600" lvl="7" marL="36576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8pPr>
            <a:lvl9pPr indent="-228600" lvl="8" marL="41148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9pPr>
          </a:lstStyle>
          <a:p/>
        </p:txBody>
      </p:sp>
      <p:sp>
        <p:nvSpPr>
          <p:cNvPr id="257" name="Google Shape;257;p90"/>
          <p:cNvSpPr/>
          <p:nvPr/>
        </p:nvSpPr>
        <p:spPr>
          <a:xfrm>
            <a:off x="1372547" y="339427"/>
            <a:ext cx="21844" cy="27305"/>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46" y="5329"/>
                </a:lnTo>
                <a:lnTo>
                  <a:pt x="21894" y="3863"/>
                </a:lnTo>
                <a:lnTo>
                  <a:pt x="18564" y="848"/>
                </a:lnTo>
                <a:lnTo>
                  <a:pt x="11999" y="0"/>
                </a:lnTo>
                <a:close/>
              </a:path>
              <a:path extrusionOk="0" h="31750" w="25400">
                <a:moveTo>
                  <a:pt x="16472" y="18292"/>
                </a:moveTo>
                <a:lnTo>
                  <a:pt x="6827" y="18292"/>
                </a:lnTo>
                <a:lnTo>
                  <a:pt x="9737" y="18680"/>
                </a:lnTo>
                <a:lnTo>
                  <a:pt x="11465" y="19999"/>
                </a:lnTo>
                <a:lnTo>
                  <a:pt x="14481" y="24596"/>
                </a:lnTo>
                <a:lnTo>
                  <a:pt x="18564" y="31423"/>
                </a:lnTo>
                <a:lnTo>
                  <a:pt x="25402" y="31423"/>
                </a:lnTo>
                <a:lnTo>
                  <a:pt x="21967" y="25318"/>
                </a:lnTo>
                <a:lnTo>
                  <a:pt x="18721" y="20229"/>
                </a:lnTo>
                <a:lnTo>
                  <a:pt x="16472" y="18292"/>
                </a:lnTo>
                <a:close/>
              </a:path>
              <a:path extrusionOk="0" h="31750" w="25400">
                <a:moveTo>
                  <a:pt x="22246" y="5329"/>
                </a:moveTo>
                <a:lnTo>
                  <a:pt x="10156" y="5329"/>
                </a:lnTo>
                <a:lnTo>
                  <a:pt x="14324" y="5444"/>
                </a:lnTo>
                <a:lnTo>
                  <a:pt x="16439" y="6638"/>
                </a:lnTo>
                <a:lnTo>
                  <a:pt x="17224" y="9224"/>
                </a:lnTo>
                <a:lnTo>
                  <a:pt x="16638" y="11580"/>
                </a:lnTo>
                <a:lnTo>
                  <a:pt x="15057" y="12889"/>
                </a:lnTo>
                <a:lnTo>
                  <a:pt x="9915" y="13277"/>
                </a:lnTo>
                <a:lnTo>
                  <a:pt x="21701" y="13277"/>
                </a:lnTo>
                <a:lnTo>
                  <a:pt x="23088" y="8837"/>
                </a:lnTo>
                <a:lnTo>
                  <a:pt x="22246"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58" name="Google Shape;258;p90"/>
          <p:cNvSpPr/>
          <p:nvPr/>
        </p:nvSpPr>
        <p:spPr>
          <a:xfrm>
            <a:off x="1358899" y="328501"/>
            <a:ext cx="49167" cy="49168"/>
          </a:xfrm>
          <a:custGeom>
            <a:rect b="b" l="l" r="r" t="t"/>
            <a:pathLst>
              <a:path extrusionOk="0" h="56515" w="56514">
                <a:moveTo>
                  <a:pt x="28145" y="0"/>
                </a:moveTo>
                <a:lnTo>
                  <a:pt x="17205" y="2207"/>
                </a:lnTo>
                <a:lnTo>
                  <a:pt x="8257" y="8227"/>
                </a:lnTo>
                <a:lnTo>
                  <a:pt x="2217" y="17157"/>
                </a:lnTo>
                <a:lnTo>
                  <a:pt x="0" y="28093"/>
                </a:lnTo>
                <a:lnTo>
                  <a:pt x="2217" y="39037"/>
                </a:lnTo>
                <a:lnTo>
                  <a:pt x="8257" y="47985"/>
                </a:lnTo>
                <a:lnTo>
                  <a:pt x="17205" y="54023"/>
                </a:lnTo>
                <a:lnTo>
                  <a:pt x="28145" y="56239"/>
                </a:lnTo>
                <a:lnTo>
                  <a:pt x="39070" y="54023"/>
                </a:lnTo>
                <a:lnTo>
                  <a:pt x="41803" y="52176"/>
                </a:lnTo>
                <a:lnTo>
                  <a:pt x="28145" y="52176"/>
                </a:lnTo>
                <a:lnTo>
                  <a:pt x="18768" y="50280"/>
                </a:lnTo>
                <a:lnTo>
                  <a:pt x="11113" y="45113"/>
                </a:lnTo>
                <a:lnTo>
                  <a:pt x="5954" y="37457"/>
                </a:lnTo>
                <a:lnTo>
                  <a:pt x="4062" y="28093"/>
                </a:lnTo>
                <a:lnTo>
                  <a:pt x="5954" y="18722"/>
                </a:lnTo>
                <a:lnTo>
                  <a:pt x="11113" y="11052"/>
                </a:lnTo>
                <a:lnTo>
                  <a:pt x="18768" y="5870"/>
                </a:lnTo>
                <a:lnTo>
                  <a:pt x="28145" y="3968"/>
                </a:lnTo>
                <a:lnTo>
                  <a:pt x="41684" y="3968"/>
                </a:lnTo>
                <a:lnTo>
                  <a:pt x="39070" y="2207"/>
                </a:lnTo>
                <a:lnTo>
                  <a:pt x="28145" y="0"/>
                </a:lnTo>
                <a:close/>
              </a:path>
              <a:path extrusionOk="0" h="56515" w="56514">
                <a:moveTo>
                  <a:pt x="41684" y="3968"/>
                </a:moveTo>
                <a:lnTo>
                  <a:pt x="28145" y="3968"/>
                </a:lnTo>
                <a:lnTo>
                  <a:pt x="37529" y="5870"/>
                </a:lnTo>
                <a:lnTo>
                  <a:pt x="45187" y="11052"/>
                </a:lnTo>
                <a:lnTo>
                  <a:pt x="50347" y="18722"/>
                </a:lnTo>
                <a:lnTo>
                  <a:pt x="52239" y="28093"/>
                </a:lnTo>
                <a:lnTo>
                  <a:pt x="50347" y="37457"/>
                </a:lnTo>
                <a:lnTo>
                  <a:pt x="45187" y="45113"/>
                </a:lnTo>
                <a:lnTo>
                  <a:pt x="37529"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59" name="Google Shape;259;p90"/>
          <p:cNvSpPr txBox="1"/>
          <p:nvPr/>
        </p:nvSpPr>
        <p:spPr>
          <a:xfrm>
            <a:off x="7330950" y="185550"/>
            <a:ext cx="1548900" cy="215700"/>
          </a:xfrm>
          <a:prstGeom prst="rect">
            <a:avLst/>
          </a:prstGeom>
          <a:noFill/>
          <a:ln>
            <a:noFill/>
          </a:ln>
        </p:spPr>
        <p:txBody>
          <a:bodyPr anchorCtr="0" anchor="t" bIns="0" lIns="0" spcFirstLastPara="1" rIns="0" wrap="square" tIns="5775">
            <a:noAutofit/>
          </a:bodyPr>
          <a:lstStyle/>
          <a:p>
            <a:pPr indent="0" lvl="0" marL="5775" marR="0" rtl="0" algn="l">
              <a:lnSpc>
                <a:spcPct val="100000"/>
              </a:lnSpc>
              <a:spcBef>
                <a:spcPts val="0"/>
              </a:spcBef>
              <a:spcAft>
                <a:spcPts val="0"/>
              </a:spcAft>
              <a:buClr>
                <a:srgbClr val="000000"/>
              </a:buClr>
              <a:buSzPts val="1364"/>
              <a:buFont typeface="Arial"/>
              <a:buNone/>
            </a:pPr>
            <a:r>
              <a:rPr b="0" i="1" lang="en-IN" sz="1364" u="none" cap="none" strike="noStrike">
                <a:solidFill>
                  <a:srgbClr val="422C75"/>
                </a:solidFill>
                <a:latin typeface="Playfair Display"/>
                <a:ea typeface="Playfair Display"/>
                <a:cs typeface="Playfair Display"/>
                <a:sym typeface="Playfair Display"/>
              </a:rPr>
              <a:t>Go, change the world</a:t>
            </a:r>
            <a:endParaRPr b="0" i="0" sz="1364" u="none" cap="none" strike="noStrike">
              <a:solidFill>
                <a:schemeClr val="dk1"/>
              </a:solidFill>
              <a:latin typeface="Playfair Display"/>
              <a:ea typeface="Playfair Display"/>
              <a:cs typeface="Playfair Display"/>
              <a:sym typeface="Playfair Display"/>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obj">
  <p:cSld name="OBJECT">
    <p:spTree>
      <p:nvGrpSpPr>
        <p:cNvPr id="260" name="Shape 260"/>
        <p:cNvGrpSpPr/>
        <p:nvPr/>
      </p:nvGrpSpPr>
      <p:grpSpPr>
        <a:xfrm>
          <a:off x="0" y="0"/>
          <a:ext cx="0" cy="0"/>
          <a:chOff x="0" y="0"/>
          <a:chExt cx="0" cy="0"/>
        </a:xfrm>
      </p:grpSpPr>
      <p:sp>
        <p:nvSpPr>
          <p:cNvPr id="261" name="Google Shape;261;p108"/>
          <p:cNvSpPr/>
          <p:nvPr/>
        </p:nvSpPr>
        <p:spPr>
          <a:xfrm>
            <a:off x="0" y="0"/>
            <a:ext cx="9144000" cy="5143500"/>
          </a:xfrm>
          <a:prstGeom prst="rect">
            <a:avLst/>
          </a:prstGeom>
          <a:solidFill>
            <a:schemeClr val="lt1">
              <a:alpha val="97647"/>
            </a:schemeClr>
          </a:solidFill>
          <a:ln cap="flat" cmpd="sng" w="38100">
            <a:solidFill>
              <a:srgbClr val="00589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2" name="Google Shape;262;p108"/>
          <p:cNvSpPr/>
          <p:nvPr/>
        </p:nvSpPr>
        <p:spPr>
          <a:xfrm>
            <a:off x="-2888" y="7220"/>
            <a:ext cx="4257387" cy="2939564"/>
          </a:xfrm>
          <a:custGeom>
            <a:rect b="b" l="l" r="r" t="t"/>
            <a:pathLst>
              <a:path extrusionOk="0" h="5134610" w="7436484">
                <a:moveTo>
                  <a:pt x="7435941" y="0"/>
                </a:moveTo>
                <a:lnTo>
                  <a:pt x="0" y="0"/>
                </a:lnTo>
                <a:lnTo>
                  <a:pt x="0" y="5134513"/>
                </a:lnTo>
                <a:lnTo>
                  <a:pt x="7435941" y="0"/>
                </a:lnTo>
                <a:close/>
              </a:path>
            </a:pathLst>
          </a:custGeom>
          <a:solidFill>
            <a:srgbClr val="0058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63" name="Google Shape;263;p108"/>
          <p:cNvSpPr/>
          <p:nvPr/>
        </p:nvSpPr>
        <p:spPr>
          <a:xfrm>
            <a:off x="214448" y="189163"/>
            <a:ext cx="839700" cy="8376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64" name="Google Shape;264;p108"/>
          <p:cNvSpPr txBox="1"/>
          <p:nvPr/>
        </p:nvSpPr>
        <p:spPr>
          <a:xfrm>
            <a:off x="1140834" y="327786"/>
            <a:ext cx="1732800" cy="545700"/>
          </a:xfrm>
          <a:prstGeom prst="rect">
            <a:avLst/>
          </a:prstGeom>
          <a:noFill/>
          <a:ln>
            <a:noFill/>
          </a:ln>
        </p:spPr>
        <p:txBody>
          <a:bodyPr anchorCtr="0" anchor="t" bIns="0" lIns="0" spcFirstLastPara="1" rIns="0" wrap="square" tIns="6050">
            <a:noAutofit/>
          </a:bodyPr>
          <a:lstStyle/>
          <a:p>
            <a:pPr indent="0" lvl="0" marL="5775" marR="0" rtl="0" algn="l">
              <a:lnSpc>
                <a:spcPct val="100000"/>
              </a:lnSpc>
              <a:spcBef>
                <a:spcPts val="0"/>
              </a:spcBef>
              <a:spcAft>
                <a:spcPts val="0"/>
              </a:spcAft>
              <a:buClr>
                <a:srgbClr val="000000"/>
              </a:buClr>
              <a:buSzPts val="1933"/>
              <a:buFont typeface="Arial"/>
              <a:buNone/>
            </a:pPr>
            <a:r>
              <a:rPr b="1" i="0" lang="en-IN" sz="1933" u="none" cap="none" strike="noStrike">
                <a:solidFill>
                  <a:srgbClr val="FFFFFF"/>
                </a:solidFill>
                <a:latin typeface="Helvetica Neue"/>
                <a:ea typeface="Helvetica Neue"/>
                <a:cs typeface="Helvetica Neue"/>
                <a:sym typeface="Helvetica Neue"/>
              </a:rPr>
              <a:t>RV College of </a:t>
            </a:r>
            <a:endParaRPr b="0" i="0" sz="1400" u="none" cap="none" strike="noStrike">
              <a:solidFill>
                <a:srgbClr val="000000"/>
              </a:solidFill>
              <a:latin typeface="Arial"/>
              <a:ea typeface="Arial"/>
              <a:cs typeface="Arial"/>
              <a:sym typeface="Arial"/>
            </a:endParaRPr>
          </a:p>
          <a:p>
            <a:pPr indent="0" lvl="0" marL="5775" marR="0" rtl="0" algn="l">
              <a:lnSpc>
                <a:spcPct val="100000"/>
              </a:lnSpc>
              <a:spcBef>
                <a:spcPts val="0"/>
              </a:spcBef>
              <a:spcAft>
                <a:spcPts val="0"/>
              </a:spcAft>
              <a:buClr>
                <a:srgbClr val="000000"/>
              </a:buClr>
              <a:buSzPts val="1933"/>
              <a:buFont typeface="Arial"/>
              <a:buNone/>
            </a:pPr>
            <a:r>
              <a:rPr b="1" i="0" lang="en-IN" sz="1933" u="none" cap="none" strike="noStrike">
                <a:solidFill>
                  <a:srgbClr val="FFFFFF"/>
                </a:solidFill>
                <a:latin typeface="Helvetica Neue"/>
                <a:ea typeface="Helvetica Neue"/>
                <a:cs typeface="Helvetica Neue"/>
                <a:sym typeface="Helvetica Neue"/>
              </a:rPr>
              <a:t>Engineering</a:t>
            </a:r>
            <a:endParaRPr b="1" i="0" sz="1933" u="none" cap="none" strike="noStrike">
              <a:solidFill>
                <a:schemeClr val="dk1"/>
              </a:solidFill>
              <a:latin typeface="Helvetica Neue"/>
              <a:ea typeface="Helvetica Neue"/>
              <a:cs typeface="Helvetica Neue"/>
              <a:sym typeface="Helvetica Neue"/>
            </a:endParaRPr>
          </a:p>
        </p:txBody>
      </p:sp>
      <p:sp>
        <p:nvSpPr>
          <p:cNvPr id="265" name="Google Shape;265;p108"/>
          <p:cNvSpPr txBox="1"/>
          <p:nvPr/>
        </p:nvSpPr>
        <p:spPr>
          <a:xfrm>
            <a:off x="7330941" y="185554"/>
            <a:ext cx="1548900" cy="215700"/>
          </a:xfrm>
          <a:prstGeom prst="rect">
            <a:avLst/>
          </a:prstGeom>
          <a:noFill/>
          <a:ln>
            <a:noFill/>
          </a:ln>
        </p:spPr>
        <p:txBody>
          <a:bodyPr anchorCtr="0" anchor="t" bIns="0" lIns="0" spcFirstLastPara="1" rIns="0" wrap="square" tIns="5775">
            <a:noAutofit/>
          </a:bodyPr>
          <a:lstStyle/>
          <a:p>
            <a:pPr indent="0" lvl="0" marL="5775" marR="0" rtl="0" algn="l">
              <a:lnSpc>
                <a:spcPct val="100000"/>
              </a:lnSpc>
              <a:spcBef>
                <a:spcPts val="0"/>
              </a:spcBef>
              <a:spcAft>
                <a:spcPts val="0"/>
              </a:spcAft>
              <a:buClr>
                <a:srgbClr val="000000"/>
              </a:buClr>
              <a:buSzPts val="1364"/>
              <a:buFont typeface="Arial"/>
              <a:buNone/>
            </a:pPr>
            <a:r>
              <a:rPr b="0" i="1" lang="en-IN" sz="1364" u="none" cap="none" strike="noStrike">
                <a:solidFill>
                  <a:srgbClr val="422C75"/>
                </a:solidFill>
                <a:latin typeface="Playfair Display"/>
                <a:ea typeface="Playfair Display"/>
                <a:cs typeface="Playfair Display"/>
                <a:sym typeface="Playfair Display"/>
              </a:rPr>
              <a:t>Go, change the world</a:t>
            </a:r>
            <a:endParaRPr b="0" i="0" sz="1364" u="none" cap="none" strike="noStrike">
              <a:solidFill>
                <a:schemeClr val="dk1"/>
              </a:solidFill>
              <a:latin typeface="Playfair Display"/>
              <a:ea typeface="Playfair Display"/>
              <a:cs typeface="Playfair Display"/>
              <a:sym typeface="Playfair Display"/>
            </a:endParaRPr>
          </a:p>
        </p:txBody>
      </p:sp>
      <p:sp>
        <p:nvSpPr>
          <p:cNvPr id="266" name="Google Shape;266;p108"/>
          <p:cNvSpPr txBox="1"/>
          <p:nvPr>
            <p:ph type="ctrTitle"/>
          </p:nvPr>
        </p:nvSpPr>
        <p:spPr>
          <a:xfrm>
            <a:off x="2457847" y="1456960"/>
            <a:ext cx="6229200" cy="13401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b="1" sz="2800">
                <a:solidFill>
                  <a:srgbClr val="005893"/>
                </a:solidFill>
                <a:latin typeface="Times New Roman"/>
                <a:ea typeface="Times New Roman"/>
                <a:cs typeface="Times New Roman"/>
                <a:sym typeface="Times New Roman"/>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67" name="Google Shape;267;p108"/>
          <p:cNvSpPr txBox="1"/>
          <p:nvPr>
            <p:ph idx="1" type="subTitle"/>
          </p:nvPr>
        </p:nvSpPr>
        <p:spPr>
          <a:xfrm>
            <a:off x="1054188" y="2880359"/>
            <a:ext cx="7632900" cy="1746900"/>
          </a:xfrm>
          <a:prstGeom prst="rect">
            <a:avLst/>
          </a:prstGeom>
          <a:noFill/>
          <a:ln>
            <a:noFill/>
          </a:ln>
        </p:spPr>
        <p:txBody>
          <a:bodyPr anchorCtr="0" anchor="t" bIns="0" lIns="0" spcFirstLastPara="1" rIns="0" wrap="square" tIns="0">
            <a:noAutofit/>
          </a:bodyPr>
          <a:lstStyle>
            <a:lvl1pPr lvl="0" algn="l">
              <a:lnSpc>
                <a:spcPct val="100000"/>
              </a:lnSpc>
              <a:spcBef>
                <a:spcPts val="480"/>
              </a:spcBef>
              <a:spcAft>
                <a:spcPts val="0"/>
              </a:spcAft>
              <a:buSzPts val="1400"/>
              <a:buNone/>
              <a:defRPr sz="2400">
                <a:solidFill>
                  <a:schemeClr val="dk1"/>
                </a:solidFill>
                <a:latin typeface="Times New Roman"/>
                <a:ea typeface="Times New Roman"/>
                <a:cs typeface="Times New Roman"/>
                <a:sym typeface="Times New Roman"/>
              </a:defRPr>
            </a:lvl1pPr>
            <a:lvl2pPr lvl="1" algn="l">
              <a:lnSpc>
                <a:spcPct val="100000"/>
              </a:lnSpc>
              <a:spcBef>
                <a:spcPts val="360"/>
              </a:spcBef>
              <a:spcAft>
                <a:spcPts val="0"/>
              </a:spcAft>
              <a:buSzPts val="1400"/>
              <a:buNone/>
              <a:defRPr/>
            </a:lvl2pPr>
            <a:lvl3pPr lvl="2" algn="l">
              <a:lnSpc>
                <a:spcPct val="100000"/>
              </a:lnSpc>
              <a:spcBef>
                <a:spcPts val="360"/>
              </a:spcBef>
              <a:spcAft>
                <a:spcPts val="0"/>
              </a:spcAft>
              <a:buSzPts val="1400"/>
              <a:buNone/>
              <a:defRPr/>
            </a:lvl3pPr>
            <a:lvl4pPr lvl="3" algn="l">
              <a:lnSpc>
                <a:spcPct val="100000"/>
              </a:lnSpc>
              <a:spcBef>
                <a:spcPts val="360"/>
              </a:spcBef>
              <a:spcAft>
                <a:spcPts val="0"/>
              </a:spcAft>
              <a:buSzPts val="1400"/>
              <a:buNone/>
              <a:defRPr/>
            </a:lvl4pPr>
            <a:lvl5pPr lvl="4" algn="l">
              <a:lnSpc>
                <a:spcPct val="100000"/>
              </a:lnSpc>
              <a:spcBef>
                <a:spcPts val="36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8" name="Google Shape;268;p108"/>
          <p:cNvSpPr/>
          <p:nvPr/>
        </p:nvSpPr>
        <p:spPr>
          <a:xfrm>
            <a:off x="2548824" y="684121"/>
            <a:ext cx="66300" cy="672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showMasterSp="0">
  <p:cSld name="Two Content">
    <p:spTree>
      <p:nvGrpSpPr>
        <p:cNvPr id="269" name="Shape 269"/>
        <p:cNvGrpSpPr/>
        <p:nvPr/>
      </p:nvGrpSpPr>
      <p:grpSpPr>
        <a:xfrm>
          <a:off x="0" y="0"/>
          <a:ext cx="0" cy="0"/>
          <a:chOff x="0" y="0"/>
          <a:chExt cx="0" cy="0"/>
        </a:xfrm>
      </p:grpSpPr>
      <p:sp>
        <p:nvSpPr>
          <p:cNvPr id="270" name="Google Shape;270;p109"/>
          <p:cNvSpPr/>
          <p:nvPr/>
        </p:nvSpPr>
        <p:spPr>
          <a:xfrm>
            <a:off x="0" y="0"/>
            <a:ext cx="9144000" cy="5143500"/>
          </a:xfrm>
          <a:prstGeom prst="rect">
            <a:avLst/>
          </a:prstGeom>
          <a:solidFill>
            <a:schemeClr val="lt1">
              <a:alpha val="97647"/>
            </a:schemeClr>
          </a:solidFill>
          <a:ln cap="flat" cmpd="sng" w="38100">
            <a:solidFill>
              <a:srgbClr val="00589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681748"/>
              </a:solidFill>
              <a:latin typeface="Calibri"/>
              <a:ea typeface="Calibri"/>
              <a:cs typeface="Calibri"/>
              <a:sym typeface="Calibri"/>
            </a:endParaRPr>
          </a:p>
        </p:txBody>
      </p:sp>
      <p:sp>
        <p:nvSpPr>
          <p:cNvPr id="271" name="Google Shape;271;p109"/>
          <p:cNvSpPr/>
          <p:nvPr/>
        </p:nvSpPr>
        <p:spPr>
          <a:xfrm>
            <a:off x="458500"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72" name="Google Shape;272;p109"/>
          <p:cNvSpPr/>
          <p:nvPr/>
        </p:nvSpPr>
        <p:spPr>
          <a:xfrm>
            <a:off x="457056" y="137180"/>
            <a:ext cx="321900" cy="3228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73" name="Google Shape;273;p109"/>
          <p:cNvSpPr txBox="1"/>
          <p:nvPr/>
        </p:nvSpPr>
        <p:spPr>
          <a:xfrm>
            <a:off x="828898" y="199275"/>
            <a:ext cx="740400" cy="225900"/>
          </a:xfrm>
          <a:prstGeom prst="rect">
            <a:avLst/>
          </a:prstGeom>
          <a:noFill/>
          <a:ln>
            <a:noFill/>
          </a:ln>
        </p:spPr>
        <p:txBody>
          <a:bodyPr anchorCtr="0" anchor="t" bIns="0" lIns="0" spcFirstLastPara="1" rIns="0" wrap="square" tIns="7775">
            <a:noAutofit/>
          </a:bodyPr>
          <a:lstStyle/>
          <a:p>
            <a:pPr indent="0" lvl="0" marL="5775"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RV College of</a:t>
            </a:r>
            <a:endParaRPr b="0" i="0" sz="1400" u="none" cap="none" strike="noStrike">
              <a:solidFill>
                <a:srgbClr val="000000"/>
              </a:solidFill>
              <a:latin typeface="Arial"/>
              <a:ea typeface="Arial"/>
              <a:cs typeface="Arial"/>
              <a:sym typeface="Arial"/>
            </a:endParaRPr>
          </a:p>
          <a:p>
            <a:pPr indent="0" lvl="0" marL="5775"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Engineering </a:t>
            </a:r>
            <a:endParaRPr b="1" i="0" sz="728" u="none" cap="none" strike="noStrike">
              <a:solidFill>
                <a:schemeClr val="dk1"/>
              </a:solidFill>
              <a:latin typeface="Helvetica Neue"/>
              <a:ea typeface="Helvetica Neue"/>
              <a:cs typeface="Helvetica Neue"/>
              <a:sym typeface="Helvetica Neue"/>
            </a:endParaRPr>
          </a:p>
        </p:txBody>
      </p:sp>
      <p:sp>
        <p:nvSpPr>
          <p:cNvPr id="274" name="Google Shape;274;p109"/>
          <p:cNvSpPr txBox="1"/>
          <p:nvPr>
            <p:ph idx="1" type="body"/>
          </p:nvPr>
        </p:nvSpPr>
        <p:spPr>
          <a:xfrm>
            <a:off x="457050" y="624550"/>
            <a:ext cx="3977700" cy="43065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00"/>
              </a:spcBef>
              <a:spcAft>
                <a:spcPts val="0"/>
              </a:spcAft>
              <a:buSzPts val="1400"/>
              <a:buNone/>
              <a:defRPr sz="2000">
                <a:latin typeface="Times New Roman"/>
                <a:ea typeface="Times New Roman"/>
                <a:cs typeface="Times New Roman"/>
                <a:sym typeface="Times New Roman"/>
              </a:defRPr>
            </a:lvl1pPr>
            <a:lvl2pPr indent="-228600" lvl="1" marL="9144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2pPr>
            <a:lvl3pPr indent="-228600" lvl="2" marL="13716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3pPr>
            <a:lvl4pPr indent="-228600" lvl="3" marL="18288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4pPr>
            <a:lvl5pPr indent="-228600" lvl="4" marL="22860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5pPr>
            <a:lvl6pPr indent="-228600" lvl="5" marL="27432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6pPr>
            <a:lvl7pPr indent="-228600" lvl="6" marL="32004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7pPr>
            <a:lvl8pPr indent="-228600" lvl="7" marL="36576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8pPr>
            <a:lvl9pPr indent="-228600" lvl="8" marL="41148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9pPr>
          </a:lstStyle>
          <a:p/>
        </p:txBody>
      </p:sp>
      <p:sp>
        <p:nvSpPr>
          <p:cNvPr id="275" name="Google Shape;275;p109"/>
          <p:cNvSpPr txBox="1"/>
          <p:nvPr>
            <p:ph idx="2" type="body"/>
          </p:nvPr>
        </p:nvSpPr>
        <p:spPr>
          <a:xfrm>
            <a:off x="4709150" y="624425"/>
            <a:ext cx="4170600" cy="43065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00"/>
              </a:spcBef>
              <a:spcAft>
                <a:spcPts val="0"/>
              </a:spcAft>
              <a:buSzPts val="1400"/>
              <a:buNone/>
              <a:defRPr sz="2000">
                <a:latin typeface="Times New Roman"/>
                <a:ea typeface="Times New Roman"/>
                <a:cs typeface="Times New Roman"/>
                <a:sym typeface="Times New Roman"/>
              </a:defRPr>
            </a:lvl1pPr>
            <a:lvl2pPr indent="-228600" lvl="1" marL="9144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2pPr>
            <a:lvl3pPr indent="-228600" lvl="2" marL="13716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3pPr>
            <a:lvl4pPr indent="-228600" lvl="3" marL="18288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4pPr>
            <a:lvl5pPr indent="-228600" lvl="4" marL="2286000" algn="l">
              <a:lnSpc>
                <a:spcPct val="100000"/>
              </a:lnSpc>
              <a:spcBef>
                <a:spcPts val="360"/>
              </a:spcBef>
              <a:spcAft>
                <a:spcPts val="0"/>
              </a:spcAft>
              <a:buSzPts val="1400"/>
              <a:buFont typeface="Times New Roman"/>
              <a:buNone/>
              <a:defRPr>
                <a:latin typeface="Times New Roman"/>
                <a:ea typeface="Times New Roman"/>
                <a:cs typeface="Times New Roman"/>
                <a:sym typeface="Times New Roman"/>
              </a:defRPr>
            </a:lvl5pPr>
            <a:lvl6pPr indent="-228600" lvl="5" marL="27432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6pPr>
            <a:lvl7pPr indent="-228600" lvl="6" marL="32004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7pPr>
            <a:lvl8pPr indent="-228600" lvl="7" marL="36576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8pPr>
            <a:lvl9pPr indent="-228600" lvl="8" marL="4114800" algn="l">
              <a:lnSpc>
                <a:spcPct val="100000"/>
              </a:lnSpc>
              <a:spcBef>
                <a:spcPts val="0"/>
              </a:spcBef>
              <a:spcAft>
                <a:spcPts val="0"/>
              </a:spcAft>
              <a:buSzPts val="1400"/>
              <a:buFont typeface="Times New Roman"/>
              <a:buNone/>
              <a:defRPr>
                <a:latin typeface="Times New Roman"/>
                <a:ea typeface="Times New Roman"/>
                <a:cs typeface="Times New Roman"/>
                <a:sym typeface="Times New Roman"/>
              </a:defRPr>
            </a:lvl9pPr>
          </a:lstStyle>
          <a:p/>
        </p:txBody>
      </p:sp>
      <p:sp>
        <p:nvSpPr>
          <p:cNvPr id="276" name="Google Shape;276;p109"/>
          <p:cNvSpPr txBox="1"/>
          <p:nvPr/>
        </p:nvSpPr>
        <p:spPr>
          <a:xfrm>
            <a:off x="7330941" y="185554"/>
            <a:ext cx="1548900" cy="215700"/>
          </a:xfrm>
          <a:prstGeom prst="rect">
            <a:avLst/>
          </a:prstGeom>
          <a:noFill/>
          <a:ln>
            <a:noFill/>
          </a:ln>
        </p:spPr>
        <p:txBody>
          <a:bodyPr anchorCtr="0" anchor="t" bIns="0" lIns="0" spcFirstLastPara="1" rIns="0" wrap="square" tIns="5775">
            <a:noAutofit/>
          </a:bodyPr>
          <a:lstStyle/>
          <a:p>
            <a:pPr indent="0" lvl="0" marL="5775" marR="0" rtl="0" algn="l">
              <a:lnSpc>
                <a:spcPct val="100000"/>
              </a:lnSpc>
              <a:spcBef>
                <a:spcPts val="0"/>
              </a:spcBef>
              <a:spcAft>
                <a:spcPts val="0"/>
              </a:spcAft>
              <a:buClr>
                <a:srgbClr val="000000"/>
              </a:buClr>
              <a:buSzPts val="1364"/>
              <a:buFont typeface="Arial"/>
              <a:buNone/>
            </a:pPr>
            <a:r>
              <a:rPr b="0" i="1" lang="en-IN" sz="1364" u="none" cap="none" strike="noStrike">
                <a:solidFill>
                  <a:srgbClr val="422C75"/>
                </a:solidFill>
                <a:latin typeface="Playfair Display"/>
                <a:ea typeface="Playfair Display"/>
                <a:cs typeface="Playfair Display"/>
                <a:sym typeface="Playfair Display"/>
              </a:rPr>
              <a:t>Go, change the world</a:t>
            </a:r>
            <a:endParaRPr b="0" i="0" sz="1364" u="none" cap="none" strike="noStrike">
              <a:solidFill>
                <a:schemeClr val="dk1"/>
              </a:solidFill>
              <a:latin typeface="Playfair Display"/>
              <a:ea typeface="Playfair Display"/>
              <a:cs typeface="Playfair Display"/>
              <a:sym typeface="Playfair Display"/>
            </a:endParaRPr>
          </a:p>
        </p:txBody>
      </p:sp>
      <p:sp>
        <p:nvSpPr>
          <p:cNvPr id="277" name="Google Shape;277;p109"/>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b="1" sz="2400">
                <a:solidFill>
                  <a:srgbClr val="005893"/>
                </a:solidFill>
                <a:latin typeface="Times New Roman"/>
                <a:ea typeface="Times New Roman"/>
                <a:cs typeface="Times New Roman"/>
                <a:sym typeface="Times New Roman"/>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78" name="Google Shape;278;p109"/>
          <p:cNvSpPr/>
          <p:nvPr/>
        </p:nvSpPr>
        <p:spPr>
          <a:xfrm>
            <a:off x="1372547" y="339427"/>
            <a:ext cx="21844" cy="27305"/>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46" y="5329"/>
                </a:lnTo>
                <a:lnTo>
                  <a:pt x="21894" y="3863"/>
                </a:lnTo>
                <a:lnTo>
                  <a:pt x="18564" y="848"/>
                </a:lnTo>
                <a:lnTo>
                  <a:pt x="11999" y="0"/>
                </a:lnTo>
                <a:close/>
              </a:path>
              <a:path extrusionOk="0" h="31750" w="25400">
                <a:moveTo>
                  <a:pt x="16472" y="18292"/>
                </a:moveTo>
                <a:lnTo>
                  <a:pt x="6827" y="18292"/>
                </a:lnTo>
                <a:lnTo>
                  <a:pt x="9737" y="18680"/>
                </a:lnTo>
                <a:lnTo>
                  <a:pt x="11465" y="19999"/>
                </a:lnTo>
                <a:lnTo>
                  <a:pt x="14481" y="24596"/>
                </a:lnTo>
                <a:lnTo>
                  <a:pt x="18564" y="31423"/>
                </a:lnTo>
                <a:lnTo>
                  <a:pt x="25402" y="31423"/>
                </a:lnTo>
                <a:lnTo>
                  <a:pt x="21967" y="25318"/>
                </a:lnTo>
                <a:lnTo>
                  <a:pt x="18721" y="20229"/>
                </a:lnTo>
                <a:lnTo>
                  <a:pt x="16472" y="18292"/>
                </a:lnTo>
                <a:close/>
              </a:path>
              <a:path extrusionOk="0" h="31750" w="25400">
                <a:moveTo>
                  <a:pt x="22246" y="5329"/>
                </a:moveTo>
                <a:lnTo>
                  <a:pt x="10156" y="5329"/>
                </a:lnTo>
                <a:lnTo>
                  <a:pt x="14324" y="5444"/>
                </a:lnTo>
                <a:lnTo>
                  <a:pt x="16439" y="6638"/>
                </a:lnTo>
                <a:lnTo>
                  <a:pt x="17224" y="9224"/>
                </a:lnTo>
                <a:lnTo>
                  <a:pt x="16638" y="11580"/>
                </a:lnTo>
                <a:lnTo>
                  <a:pt x="15057" y="12889"/>
                </a:lnTo>
                <a:lnTo>
                  <a:pt x="9915" y="13277"/>
                </a:lnTo>
                <a:lnTo>
                  <a:pt x="21701" y="13277"/>
                </a:lnTo>
                <a:lnTo>
                  <a:pt x="23088" y="8837"/>
                </a:lnTo>
                <a:lnTo>
                  <a:pt x="22246"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79" name="Google Shape;279;p109"/>
          <p:cNvSpPr/>
          <p:nvPr/>
        </p:nvSpPr>
        <p:spPr>
          <a:xfrm>
            <a:off x="1358899" y="328501"/>
            <a:ext cx="49167" cy="49168"/>
          </a:xfrm>
          <a:custGeom>
            <a:rect b="b" l="l" r="r" t="t"/>
            <a:pathLst>
              <a:path extrusionOk="0" h="56515" w="56514">
                <a:moveTo>
                  <a:pt x="28145" y="0"/>
                </a:moveTo>
                <a:lnTo>
                  <a:pt x="17205" y="2207"/>
                </a:lnTo>
                <a:lnTo>
                  <a:pt x="8257" y="8227"/>
                </a:lnTo>
                <a:lnTo>
                  <a:pt x="2217" y="17157"/>
                </a:lnTo>
                <a:lnTo>
                  <a:pt x="0" y="28093"/>
                </a:lnTo>
                <a:lnTo>
                  <a:pt x="2217" y="39037"/>
                </a:lnTo>
                <a:lnTo>
                  <a:pt x="8257" y="47985"/>
                </a:lnTo>
                <a:lnTo>
                  <a:pt x="17205" y="54023"/>
                </a:lnTo>
                <a:lnTo>
                  <a:pt x="28145" y="56239"/>
                </a:lnTo>
                <a:lnTo>
                  <a:pt x="39070" y="54023"/>
                </a:lnTo>
                <a:lnTo>
                  <a:pt x="41803" y="52176"/>
                </a:lnTo>
                <a:lnTo>
                  <a:pt x="28145" y="52176"/>
                </a:lnTo>
                <a:lnTo>
                  <a:pt x="18768" y="50280"/>
                </a:lnTo>
                <a:lnTo>
                  <a:pt x="11113" y="45113"/>
                </a:lnTo>
                <a:lnTo>
                  <a:pt x="5954" y="37457"/>
                </a:lnTo>
                <a:lnTo>
                  <a:pt x="4062" y="28093"/>
                </a:lnTo>
                <a:lnTo>
                  <a:pt x="5954" y="18722"/>
                </a:lnTo>
                <a:lnTo>
                  <a:pt x="11113" y="11052"/>
                </a:lnTo>
                <a:lnTo>
                  <a:pt x="18768" y="5870"/>
                </a:lnTo>
                <a:lnTo>
                  <a:pt x="28145" y="3968"/>
                </a:lnTo>
                <a:lnTo>
                  <a:pt x="41684" y="3968"/>
                </a:lnTo>
                <a:lnTo>
                  <a:pt x="39070" y="2207"/>
                </a:lnTo>
                <a:lnTo>
                  <a:pt x="28145" y="0"/>
                </a:lnTo>
                <a:close/>
              </a:path>
              <a:path extrusionOk="0" h="56515" w="56514">
                <a:moveTo>
                  <a:pt x="41684" y="3968"/>
                </a:moveTo>
                <a:lnTo>
                  <a:pt x="28145" y="3968"/>
                </a:lnTo>
                <a:lnTo>
                  <a:pt x="37529" y="5870"/>
                </a:lnTo>
                <a:lnTo>
                  <a:pt x="45187" y="11052"/>
                </a:lnTo>
                <a:lnTo>
                  <a:pt x="50347" y="18722"/>
                </a:lnTo>
                <a:lnTo>
                  <a:pt x="52239" y="28093"/>
                </a:lnTo>
                <a:lnTo>
                  <a:pt x="50347" y="37457"/>
                </a:lnTo>
                <a:lnTo>
                  <a:pt x="45187" y="45113"/>
                </a:lnTo>
                <a:lnTo>
                  <a:pt x="37529"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showMasterSp="0">
  <p:cSld name="Title Only">
    <p:spTree>
      <p:nvGrpSpPr>
        <p:cNvPr id="280" name="Shape 280"/>
        <p:cNvGrpSpPr/>
        <p:nvPr/>
      </p:nvGrpSpPr>
      <p:grpSpPr>
        <a:xfrm>
          <a:off x="0" y="0"/>
          <a:ext cx="0" cy="0"/>
          <a:chOff x="0" y="0"/>
          <a:chExt cx="0" cy="0"/>
        </a:xfrm>
      </p:grpSpPr>
      <p:sp>
        <p:nvSpPr>
          <p:cNvPr id="281" name="Google Shape;281;p110"/>
          <p:cNvSpPr/>
          <p:nvPr/>
        </p:nvSpPr>
        <p:spPr>
          <a:xfrm>
            <a:off x="0" y="0"/>
            <a:ext cx="9144000" cy="5143500"/>
          </a:xfrm>
          <a:prstGeom prst="rect">
            <a:avLst/>
          </a:prstGeom>
          <a:solidFill>
            <a:schemeClr val="lt1">
              <a:alpha val="97647"/>
            </a:schemeClr>
          </a:solidFill>
          <a:ln cap="flat" cmpd="sng" w="38100">
            <a:solidFill>
              <a:srgbClr val="00589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681748"/>
              </a:solidFill>
              <a:latin typeface="Calibri"/>
              <a:ea typeface="Calibri"/>
              <a:cs typeface="Calibri"/>
              <a:sym typeface="Calibri"/>
            </a:endParaRPr>
          </a:p>
        </p:txBody>
      </p:sp>
      <p:sp>
        <p:nvSpPr>
          <p:cNvPr id="282" name="Google Shape;282;p110"/>
          <p:cNvSpPr/>
          <p:nvPr/>
        </p:nvSpPr>
        <p:spPr>
          <a:xfrm>
            <a:off x="458500"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83" name="Google Shape;283;p110"/>
          <p:cNvSpPr/>
          <p:nvPr/>
        </p:nvSpPr>
        <p:spPr>
          <a:xfrm>
            <a:off x="457056" y="137180"/>
            <a:ext cx="321900" cy="3228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84" name="Google Shape;284;p110"/>
          <p:cNvSpPr txBox="1"/>
          <p:nvPr/>
        </p:nvSpPr>
        <p:spPr>
          <a:xfrm>
            <a:off x="828898" y="199275"/>
            <a:ext cx="750600" cy="225900"/>
          </a:xfrm>
          <a:prstGeom prst="rect">
            <a:avLst/>
          </a:prstGeom>
          <a:noFill/>
          <a:ln>
            <a:noFill/>
          </a:ln>
        </p:spPr>
        <p:txBody>
          <a:bodyPr anchorCtr="0" anchor="t" bIns="0" lIns="0" spcFirstLastPara="1" rIns="0" wrap="square" tIns="7775">
            <a:noAutofit/>
          </a:bodyPr>
          <a:lstStyle/>
          <a:p>
            <a:pPr indent="0" lvl="0" marL="5775"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RV College of</a:t>
            </a:r>
            <a:endParaRPr b="0" i="0" sz="1400" u="none" cap="none" strike="noStrike">
              <a:solidFill>
                <a:srgbClr val="000000"/>
              </a:solidFill>
              <a:latin typeface="Arial"/>
              <a:ea typeface="Arial"/>
              <a:cs typeface="Arial"/>
              <a:sym typeface="Arial"/>
            </a:endParaRPr>
          </a:p>
          <a:p>
            <a:pPr indent="0" lvl="0" marL="5775"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Engineering </a:t>
            </a:r>
            <a:endParaRPr b="1" i="0" sz="728" u="none" cap="none" strike="noStrike">
              <a:solidFill>
                <a:schemeClr val="dk1"/>
              </a:solidFill>
              <a:latin typeface="Helvetica Neue"/>
              <a:ea typeface="Helvetica Neue"/>
              <a:cs typeface="Helvetica Neue"/>
              <a:sym typeface="Helvetica Neue"/>
            </a:endParaRPr>
          </a:p>
        </p:txBody>
      </p:sp>
      <p:sp>
        <p:nvSpPr>
          <p:cNvPr id="285" name="Google Shape;285;p110"/>
          <p:cNvSpPr txBox="1"/>
          <p:nvPr/>
        </p:nvSpPr>
        <p:spPr>
          <a:xfrm>
            <a:off x="7330941" y="185554"/>
            <a:ext cx="1548900" cy="215700"/>
          </a:xfrm>
          <a:prstGeom prst="rect">
            <a:avLst/>
          </a:prstGeom>
          <a:noFill/>
          <a:ln>
            <a:noFill/>
          </a:ln>
        </p:spPr>
        <p:txBody>
          <a:bodyPr anchorCtr="0" anchor="t" bIns="0" lIns="0" spcFirstLastPara="1" rIns="0" wrap="square" tIns="5775">
            <a:noAutofit/>
          </a:bodyPr>
          <a:lstStyle/>
          <a:p>
            <a:pPr indent="0" lvl="0" marL="5775" marR="0" rtl="0" algn="l">
              <a:lnSpc>
                <a:spcPct val="100000"/>
              </a:lnSpc>
              <a:spcBef>
                <a:spcPts val="0"/>
              </a:spcBef>
              <a:spcAft>
                <a:spcPts val="0"/>
              </a:spcAft>
              <a:buClr>
                <a:srgbClr val="000000"/>
              </a:buClr>
              <a:buSzPts val="1364"/>
              <a:buFont typeface="Arial"/>
              <a:buNone/>
            </a:pPr>
            <a:r>
              <a:rPr b="0" i="1" lang="en-IN" sz="1364" u="none" cap="none" strike="noStrike">
                <a:solidFill>
                  <a:srgbClr val="422C75"/>
                </a:solidFill>
                <a:latin typeface="Playfair Display"/>
                <a:ea typeface="Playfair Display"/>
                <a:cs typeface="Playfair Display"/>
                <a:sym typeface="Playfair Display"/>
              </a:rPr>
              <a:t>Go, change the world</a:t>
            </a:r>
            <a:endParaRPr b="0" i="0" sz="1364" u="none" cap="none" strike="noStrike">
              <a:solidFill>
                <a:schemeClr val="dk1"/>
              </a:solidFill>
              <a:latin typeface="Playfair Display"/>
              <a:ea typeface="Playfair Display"/>
              <a:cs typeface="Playfair Display"/>
              <a:sym typeface="Playfair Display"/>
            </a:endParaRPr>
          </a:p>
        </p:txBody>
      </p:sp>
      <p:sp>
        <p:nvSpPr>
          <p:cNvPr id="286" name="Google Shape;286;p110"/>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b="1" sz="2400">
                <a:solidFill>
                  <a:srgbClr val="005893"/>
                </a:solidFill>
                <a:latin typeface="Times New Roman"/>
                <a:ea typeface="Times New Roman"/>
                <a:cs typeface="Times New Roman"/>
                <a:sym typeface="Times New Roman"/>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87" name="Google Shape;287;p110"/>
          <p:cNvSpPr/>
          <p:nvPr/>
        </p:nvSpPr>
        <p:spPr>
          <a:xfrm>
            <a:off x="1372547" y="339427"/>
            <a:ext cx="21844" cy="27305"/>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46" y="5329"/>
                </a:lnTo>
                <a:lnTo>
                  <a:pt x="21894" y="3863"/>
                </a:lnTo>
                <a:lnTo>
                  <a:pt x="18564" y="848"/>
                </a:lnTo>
                <a:lnTo>
                  <a:pt x="11999" y="0"/>
                </a:lnTo>
                <a:close/>
              </a:path>
              <a:path extrusionOk="0" h="31750" w="25400">
                <a:moveTo>
                  <a:pt x="16472" y="18292"/>
                </a:moveTo>
                <a:lnTo>
                  <a:pt x="6827" y="18292"/>
                </a:lnTo>
                <a:lnTo>
                  <a:pt x="9737" y="18680"/>
                </a:lnTo>
                <a:lnTo>
                  <a:pt x="11465" y="19999"/>
                </a:lnTo>
                <a:lnTo>
                  <a:pt x="14481" y="24596"/>
                </a:lnTo>
                <a:lnTo>
                  <a:pt x="18564" y="31423"/>
                </a:lnTo>
                <a:lnTo>
                  <a:pt x="25402" y="31423"/>
                </a:lnTo>
                <a:lnTo>
                  <a:pt x="21967" y="25318"/>
                </a:lnTo>
                <a:lnTo>
                  <a:pt x="18721" y="20229"/>
                </a:lnTo>
                <a:lnTo>
                  <a:pt x="16472" y="18292"/>
                </a:lnTo>
                <a:close/>
              </a:path>
              <a:path extrusionOk="0" h="31750" w="25400">
                <a:moveTo>
                  <a:pt x="22246" y="5329"/>
                </a:moveTo>
                <a:lnTo>
                  <a:pt x="10156" y="5329"/>
                </a:lnTo>
                <a:lnTo>
                  <a:pt x="14324" y="5444"/>
                </a:lnTo>
                <a:lnTo>
                  <a:pt x="16439" y="6638"/>
                </a:lnTo>
                <a:lnTo>
                  <a:pt x="17224" y="9224"/>
                </a:lnTo>
                <a:lnTo>
                  <a:pt x="16638" y="11580"/>
                </a:lnTo>
                <a:lnTo>
                  <a:pt x="15057" y="12889"/>
                </a:lnTo>
                <a:lnTo>
                  <a:pt x="9915" y="13277"/>
                </a:lnTo>
                <a:lnTo>
                  <a:pt x="21701" y="13277"/>
                </a:lnTo>
                <a:lnTo>
                  <a:pt x="23088" y="8837"/>
                </a:lnTo>
                <a:lnTo>
                  <a:pt x="22246"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88" name="Google Shape;288;p110"/>
          <p:cNvSpPr/>
          <p:nvPr/>
        </p:nvSpPr>
        <p:spPr>
          <a:xfrm>
            <a:off x="1358899" y="328501"/>
            <a:ext cx="49167" cy="49168"/>
          </a:xfrm>
          <a:custGeom>
            <a:rect b="b" l="l" r="r" t="t"/>
            <a:pathLst>
              <a:path extrusionOk="0" h="56515" w="56514">
                <a:moveTo>
                  <a:pt x="28145" y="0"/>
                </a:moveTo>
                <a:lnTo>
                  <a:pt x="17205" y="2207"/>
                </a:lnTo>
                <a:lnTo>
                  <a:pt x="8257" y="8227"/>
                </a:lnTo>
                <a:lnTo>
                  <a:pt x="2217" y="17157"/>
                </a:lnTo>
                <a:lnTo>
                  <a:pt x="0" y="28093"/>
                </a:lnTo>
                <a:lnTo>
                  <a:pt x="2217" y="39037"/>
                </a:lnTo>
                <a:lnTo>
                  <a:pt x="8257" y="47985"/>
                </a:lnTo>
                <a:lnTo>
                  <a:pt x="17205" y="54023"/>
                </a:lnTo>
                <a:lnTo>
                  <a:pt x="28145" y="56239"/>
                </a:lnTo>
                <a:lnTo>
                  <a:pt x="39070" y="54023"/>
                </a:lnTo>
                <a:lnTo>
                  <a:pt x="41803" y="52176"/>
                </a:lnTo>
                <a:lnTo>
                  <a:pt x="28145" y="52176"/>
                </a:lnTo>
                <a:lnTo>
                  <a:pt x="18768" y="50280"/>
                </a:lnTo>
                <a:lnTo>
                  <a:pt x="11113" y="45113"/>
                </a:lnTo>
                <a:lnTo>
                  <a:pt x="5954" y="37457"/>
                </a:lnTo>
                <a:lnTo>
                  <a:pt x="4062" y="28093"/>
                </a:lnTo>
                <a:lnTo>
                  <a:pt x="5954" y="18722"/>
                </a:lnTo>
                <a:lnTo>
                  <a:pt x="11113" y="11052"/>
                </a:lnTo>
                <a:lnTo>
                  <a:pt x="18768" y="5870"/>
                </a:lnTo>
                <a:lnTo>
                  <a:pt x="28145" y="3968"/>
                </a:lnTo>
                <a:lnTo>
                  <a:pt x="41684" y="3968"/>
                </a:lnTo>
                <a:lnTo>
                  <a:pt x="39070" y="2207"/>
                </a:lnTo>
                <a:lnTo>
                  <a:pt x="28145" y="0"/>
                </a:lnTo>
                <a:close/>
              </a:path>
              <a:path extrusionOk="0" h="56515" w="56514">
                <a:moveTo>
                  <a:pt x="41684" y="3968"/>
                </a:moveTo>
                <a:lnTo>
                  <a:pt x="28145" y="3968"/>
                </a:lnTo>
                <a:lnTo>
                  <a:pt x="37529" y="5870"/>
                </a:lnTo>
                <a:lnTo>
                  <a:pt x="45187" y="11052"/>
                </a:lnTo>
                <a:lnTo>
                  <a:pt x="50347" y="18722"/>
                </a:lnTo>
                <a:lnTo>
                  <a:pt x="52239" y="28093"/>
                </a:lnTo>
                <a:lnTo>
                  <a:pt x="50347" y="37457"/>
                </a:lnTo>
                <a:lnTo>
                  <a:pt x="45187" y="45113"/>
                </a:lnTo>
                <a:lnTo>
                  <a:pt x="37529"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spTree>
      <p:nvGrpSpPr>
        <p:cNvPr id="289" name="Shape 289"/>
        <p:cNvGrpSpPr/>
        <p:nvPr/>
      </p:nvGrpSpPr>
      <p:grpSpPr>
        <a:xfrm>
          <a:off x="0" y="0"/>
          <a:ext cx="0" cy="0"/>
          <a:chOff x="0" y="0"/>
          <a:chExt cx="0" cy="0"/>
        </a:xfrm>
      </p:grpSpPr>
      <p:sp>
        <p:nvSpPr>
          <p:cNvPr id="290" name="Google Shape;290;p111"/>
          <p:cNvSpPr/>
          <p:nvPr/>
        </p:nvSpPr>
        <p:spPr>
          <a:xfrm>
            <a:off x="0" y="0"/>
            <a:ext cx="9144000" cy="5143500"/>
          </a:xfrm>
          <a:prstGeom prst="rect">
            <a:avLst/>
          </a:prstGeom>
          <a:solidFill>
            <a:schemeClr val="lt1">
              <a:alpha val="97647"/>
            </a:schemeClr>
          </a:solidFill>
          <a:ln cap="flat" cmpd="sng" w="38100">
            <a:solidFill>
              <a:srgbClr val="00589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681748"/>
              </a:solidFill>
              <a:latin typeface="Calibri"/>
              <a:ea typeface="Calibri"/>
              <a:cs typeface="Calibri"/>
              <a:sym typeface="Calibri"/>
            </a:endParaRPr>
          </a:p>
        </p:txBody>
      </p:sp>
      <p:sp>
        <p:nvSpPr>
          <p:cNvPr id="291" name="Google Shape;291;p111"/>
          <p:cNvSpPr/>
          <p:nvPr/>
        </p:nvSpPr>
        <p:spPr>
          <a:xfrm>
            <a:off x="458500"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92" name="Google Shape;292;p111"/>
          <p:cNvSpPr/>
          <p:nvPr/>
        </p:nvSpPr>
        <p:spPr>
          <a:xfrm>
            <a:off x="457056" y="137180"/>
            <a:ext cx="321900" cy="3228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93" name="Google Shape;293;p111"/>
          <p:cNvSpPr txBox="1"/>
          <p:nvPr/>
        </p:nvSpPr>
        <p:spPr>
          <a:xfrm>
            <a:off x="828898" y="199275"/>
            <a:ext cx="740400" cy="225900"/>
          </a:xfrm>
          <a:prstGeom prst="rect">
            <a:avLst/>
          </a:prstGeom>
          <a:noFill/>
          <a:ln>
            <a:noFill/>
          </a:ln>
        </p:spPr>
        <p:txBody>
          <a:bodyPr anchorCtr="0" anchor="t" bIns="0" lIns="0" spcFirstLastPara="1" rIns="0" wrap="square" tIns="7775">
            <a:noAutofit/>
          </a:bodyPr>
          <a:lstStyle/>
          <a:p>
            <a:pPr indent="0" lvl="0" marL="5775"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RV College of</a:t>
            </a:r>
            <a:endParaRPr b="0" i="0" sz="1400" u="none" cap="none" strike="noStrike">
              <a:solidFill>
                <a:srgbClr val="000000"/>
              </a:solidFill>
              <a:latin typeface="Arial"/>
              <a:ea typeface="Arial"/>
              <a:cs typeface="Arial"/>
              <a:sym typeface="Arial"/>
            </a:endParaRPr>
          </a:p>
          <a:p>
            <a:pPr indent="0" lvl="0" marL="5775" marR="0" rtl="0" algn="l">
              <a:lnSpc>
                <a:spcPct val="100000"/>
              </a:lnSpc>
              <a:spcBef>
                <a:spcPts val="0"/>
              </a:spcBef>
              <a:spcAft>
                <a:spcPts val="0"/>
              </a:spcAft>
              <a:buClr>
                <a:srgbClr val="000000"/>
              </a:buClr>
              <a:buSzPts val="728"/>
              <a:buFont typeface="Arial"/>
              <a:buNone/>
            </a:pPr>
            <a:r>
              <a:rPr b="1" i="0" lang="en-IN" sz="728" u="none" cap="none" strike="noStrike">
                <a:solidFill>
                  <a:srgbClr val="231F20"/>
                </a:solidFill>
                <a:latin typeface="Helvetica Neue"/>
                <a:ea typeface="Helvetica Neue"/>
                <a:cs typeface="Helvetica Neue"/>
                <a:sym typeface="Helvetica Neue"/>
              </a:rPr>
              <a:t>Engineering </a:t>
            </a:r>
            <a:endParaRPr b="1" i="0" sz="728" u="none" cap="none" strike="noStrike">
              <a:solidFill>
                <a:schemeClr val="dk1"/>
              </a:solidFill>
              <a:latin typeface="Helvetica Neue"/>
              <a:ea typeface="Helvetica Neue"/>
              <a:cs typeface="Helvetica Neue"/>
              <a:sym typeface="Helvetica Neue"/>
            </a:endParaRPr>
          </a:p>
        </p:txBody>
      </p:sp>
      <p:sp>
        <p:nvSpPr>
          <p:cNvPr id="294" name="Google Shape;294;p111"/>
          <p:cNvSpPr txBox="1"/>
          <p:nvPr/>
        </p:nvSpPr>
        <p:spPr>
          <a:xfrm>
            <a:off x="7330941" y="185554"/>
            <a:ext cx="1548900" cy="215700"/>
          </a:xfrm>
          <a:prstGeom prst="rect">
            <a:avLst/>
          </a:prstGeom>
          <a:noFill/>
          <a:ln>
            <a:noFill/>
          </a:ln>
        </p:spPr>
        <p:txBody>
          <a:bodyPr anchorCtr="0" anchor="t" bIns="0" lIns="0" spcFirstLastPara="1" rIns="0" wrap="square" tIns="5775">
            <a:noAutofit/>
          </a:bodyPr>
          <a:lstStyle/>
          <a:p>
            <a:pPr indent="0" lvl="0" marL="5775" marR="0" rtl="0" algn="l">
              <a:lnSpc>
                <a:spcPct val="100000"/>
              </a:lnSpc>
              <a:spcBef>
                <a:spcPts val="0"/>
              </a:spcBef>
              <a:spcAft>
                <a:spcPts val="0"/>
              </a:spcAft>
              <a:buClr>
                <a:srgbClr val="000000"/>
              </a:buClr>
              <a:buSzPts val="1364"/>
              <a:buFont typeface="Arial"/>
              <a:buNone/>
            </a:pPr>
            <a:r>
              <a:rPr b="0" i="1" lang="en-IN" sz="1364" u="none" cap="none" strike="noStrike">
                <a:solidFill>
                  <a:srgbClr val="422C75"/>
                </a:solidFill>
                <a:latin typeface="Playfair Display"/>
                <a:ea typeface="Playfair Display"/>
                <a:cs typeface="Playfair Display"/>
                <a:sym typeface="Playfair Display"/>
              </a:rPr>
              <a:t>Go, change the world</a:t>
            </a:r>
            <a:endParaRPr b="0" i="0" sz="1364" u="none" cap="none" strike="noStrike">
              <a:solidFill>
                <a:schemeClr val="dk1"/>
              </a:solidFill>
              <a:latin typeface="Playfair Display"/>
              <a:ea typeface="Playfair Display"/>
              <a:cs typeface="Playfair Display"/>
              <a:sym typeface="Playfair Display"/>
            </a:endParaRPr>
          </a:p>
        </p:txBody>
      </p:sp>
      <p:sp>
        <p:nvSpPr>
          <p:cNvPr id="295" name="Google Shape;295;p111"/>
          <p:cNvSpPr/>
          <p:nvPr/>
        </p:nvSpPr>
        <p:spPr>
          <a:xfrm>
            <a:off x="1372547" y="339427"/>
            <a:ext cx="21844" cy="27305"/>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46" y="5329"/>
                </a:lnTo>
                <a:lnTo>
                  <a:pt x="21894" y="3863"/>
                </a:lnTo>
                <a:lnTo>
                  <a:pt x="18564" y="848"/>
                </a:lnTo>
                <a:lnTo>
                  <a:pt x="11999" y="0"/>
                </a:lnTo>
                <a:close/>
              </a:path>
              <a:path extrusionOk="0" h="31750" w="25400">
                <a:moveTo>
                  <a:pt x="16472" y="18292"/>
                </a:moveTo>
                <a:lnTo>
                  <a:pt x="6827" y="18292"/>
                </a:lnTo>
                <a:lnTo>
                  <a:pt x="9737" y="18680"/>
                </a:lnTo>
                <a:lnTo>
                  <a:pt x="11465" y="19999"/>
                </a:lnTo>
                <a:lnTo>
                  <a:pt x="14481" y="24596"/>
                </a:lnTo>
                <a:lnTo>
                  <a:pt x="18564" y="31423"/>
                </a:lnTo>
                <a:lnTo>
                  <a:pt x="25402" y="31423"/>
                </a:lnTo>
                <a:lnTo>
                  <a:pt x="21967" y="25318"/>
                </a:lnTo>
                <a:lnTo>
                  <a:pt x="18721" y="20229"/>
                </a:lnTo>
                <a:lnTo>
                  <a:pt x="16472" y="18292"/>
                </a:lnTo>
                <a:close/>
              </a:path>
              <a:path extrusionOk="0" h="31750" w="25400">
                <a:moveTo>
                  <a:pt x="22246" y="5329"/>
                </a:moveTo>
                <a:lnTo>
                  <a:pt x="10156" y="5329"/>
                </a:lnTo>
                <a:lnTo>
                  <a:pt x="14324" y="5444"/>
                </a:lnTo>
                <a:lnTo>
                  <a:pt x="16439" y="6638"/>
                </a:lnTo>
                <a:lnTo>
                  <a:pt x="17224" y="9224"/>
                </a:lnTo>
                <a:lnTo>
                  <a:pt x="16638" y="11580"/>
                </a:lnTo>
                <a:lnTo>
                  <a:pt x="15057" y="12889"/>
                </a:lnTo>
                <a:lnTo>
                  <a:pt x="9915" y="13277"/>
                </a:lnTo>
                <a:lnTo>
                  <a:pt x="21701" y="13277"/>
                </a:lnTo>
                <a:lnTo>
                  <a:pt x="23088" y="8837"/>
                </a:lnTo>
                <a:lnTo>
                  <a:pt x="22246"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96" name="Google Shape;296;p111"/>
          <p:cNvSpPr/>
          <p:nvPr/>
        </p:nvSpPr>
        <p:spPr>
          <a:xfrm>
            <a:off x="1358899" y="328501"/>
            <a:ext cx="49167" cy="49168"/>
          </a:xfrm>
          <a:custGeom>
            <a:rect b="b" l="l" r="r" t="t"/>
            <a:pathLst>
              <a:path extrusionOk="0" h="56515" w="56514">
                <a:moveTo>
                  <a:pt x="28145" y="0"/>
                </a:moveTo>
                <a:lnTo>
                  <a:pt x="17205" y="2207"/>
                </a:lnTo>
                <a:lnTo>
                  <a:pt x="8257" y="8227"/>
                </a:lnTo>
                <a:lnTo>
                  <a:pt x="2217" y="17157"/>
                </a:lnTo>
                <a:lnTo>
                  <a:pt x="0" y="28093"/>
                </a:lnTo>
                <a:lnTo>
                  <a:pt x="2217" y="39037"/>
                </a:lnTo>
                <a:lnTo>
                  <a:pt x="8257" y="47985"/>
                </a:lnTo>
                <a:lnTo>
                  <a:pt x="17205" y="54023"/>
                </a:lnTo>
                <a:lnTo>
                  <a:pt x="28145" y="56239"/>
                </a:lnTo>
                <a:lnTo>
                  <a:pt x="39070" y="54023"/>
                </a:lnTo>
                <a:lnTo>
                  <a:pt x="41803" y="52176"/>
                </a:lnTo>
                <a:lnTo>
                  <a:pt x="28145" y="52176"/>
                </a:lnTo>
                <a:lnTo>
                  <a:pt x="18768" y="50280"/>
                </a:lnTo>
                <a:lnTo>
                  <a:pt x="11113" y="45113"/>
                </a:lnTo>
                <a:lnTo>
                  <a:pt x="5954" y="37457"/>
                </a:lnTo>
                <a:lnTo>
                  <a:pt x="4062" y="28093"/>
                </a:lnTo>
                <a:lnTo>
                  <a:pt x="5954" y="18722"/>
                </a:lnTo>
                <a:lnTo>
                  <a:pt x="11113" y="11052"/>
                </a:lnTo>
                <a:lnTo>
                  <a:pt x="18768" y="5870"/>
                </a:lnTo>
                <a:lnTo>
                  <a:pt x="28145" y="3968"/>
                </a:lnTo>
                <a:lnTo>
                  <a:pt x="41684" y="3968"/>
                </a:lnTo>
                <a:lnTo>
                  <a:pt x="39070" y="2207"/>
                </a:lnTo>
                <a:lnTo>
                  <a:pt x="28145" y="0"/>
                </a:lnTo>
                <a:close/>
              </a:path>
              <a:path extrusionOk="0" h="56515" w="56514">
                <a:moveTo>
                  <a:pt x="41684" y="3968"/>
                </a:moveTo>
                <a:lnTo>
                  <a:pt x="28145" y="3968"/>
                </a:lnTo>
                <a:lnTo>
                  <a:pt x="37529" y="5870"/>
                </a:lnTo>
                <a:lnTo>
                  <a:pt x="45187" y="11052"/>
                </a:lnTo>
                <a:lnTo>
                  <a:pt x="50347" y="18722"/>
                </a:lnTo>
                <a:lnTo>
                  <a:pt x="52239" y="28093"/>
                </a:lnTo>
                <a:lnTo>
                  <a:pt x="50347" y="37457"/>
                </a:lnTo>
                <a:lnTo>
                  <a:pt x="45187" y="45113"/>
                </a:lnTo>
                <a:lnTo>
                  <a:pt x="37529"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4">
  <p:cSld name="OBJECT_4">
    <p:spTree>
      <p:nvGrpSpPr>
        <p:cNvPr id="38" name="Shape 38"/>
        <p:cNvGrpSpPr/>
        <p:nvPr/>
      </p:nvGrpSpPr>
      <p:grpSpPr>
        <a:xfrm>
          <a:off x="0" y="0"/>
          <a:ext cx="0" cy="0"/>
          <a:chOff x="0" y="0"/>
          <a:chExt cx="0" cy="0"/>
        </a:xfrm>
      </p:grpSpPr>
      <p:sp>
        <p:nvSpPr>
          <p:cNvPr id="39" name="Google Shape;39;p73"/>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40" name="Google Shape;40;p73"/>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41" name="Google Shape;41;p73"/>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42" name="Google Shape;42;p73"/>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43" name="Google Shape;43;p73"/>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OBJECT_1">
    <p:spTree>
      <p:nvGrpSpPr>
        <p:cNvPr id="297" name="Shape 297"/>
        <p:cNvGrpSpPr/>
        <p:nvPr/>
      </p:nvGrpSpPr>
      <p:grpSpPr>
        <a:xfrm>
          <a:off x="0" y="0"/>
          <a:ext cx="0" cy="0"/>
          <a:chOff x="0" y="0"/>
          <a:chExt cx="0" cy="0"/>
        </a:xfrm>
      </p:grpSpPr>
      <p:sp>
        <p:nvSpPr>
          <p:cNvPr id="298" name="Google Shape;298;p112"/>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299" name="Google Shape;299;p112"/>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300" name="Google Shape;300;p112"/>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301" name="Google Shape;301;p112"/>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302" name="Google Shape;302;p112"/>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09" name="Shape 309"/>
        <p:cNvGrpSpPr/>
        <p:nvPr/>
      </p:nvGrpSpPr>
      <p:grpSpPr>
        <a:xfrm>
          <a:off x="0" y="0"/>
          <a:ext cx="0" cy="0"/>
          <a:chOff x="0" y="0"/>
          <a:chExt cx="0" cy="0"/>
        </a:xfrm>
      </p:grpSpPr>
      <p:sp>
        <p:nvSpPr>
          <p:cNvPr id="310" name="Google Shape;310;p93"/>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311" name="Google Shape;311;p93"/>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312" name="Google Shape;312;p93"/>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313" name="Google Shape;313;p93"/>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314" name="Google Shape;314;p93"/>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5">
  <p:cSld name="OBJECT_5">
    <p:spTree>
      <p:nvGrpSpPr>
        <p:cNvPr id="44" name="Shape 44"/>
        <p:cNvGrpSpPr/>
        <p:nvPr/>
      </p:nvGrpSpPr>
      <p:grpSpPr>
        <a:xfrm>
          <a:off x="0" y="0"/>
          <a:ext cx="0" cy="0"/>
          <a:chOff x="0" y="0"/>
          <a:chExt cx="0" cy="0"/>
        </a:xfrm>
      </p:grpSpPr>
      <p:sp>
        <p:nvSpPr>
          <p:cNvPr id="45" name="Google Shape;45;p74"/>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46" name="Google Shape;46;p74"/>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47" name="Google Shape;47;p74"/>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48" name="Google Shape;48;p74"/>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49" name="Google Shape;49;p74"/>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6">
  <p:cSld name="OBJECT_6">
    <p:spTree>
      <p:nvGrpSpPr>
        <p:cNvPr id="50" name="Shape 50"/>
        <p:cNvGrpSpPr/>
        <p:nvPr/>
      </p:nvGrpSpPr>
      <p:grpSpPr>
        <a:xfrm>
          <a:off x="0" y="0"/>
          <a:ext cx="0" cy="0"/>
          <a:chOff x="0" y="0"/>
          <a:chExt cx="0" cy="0"/>
        </a:xfrm>
      </p:grpSpPr>
      <p:sp>
        <p:nvSpPr>
          <p:cNvPr id="51" name="Google Shape;51;p75"/>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52" name="Google Shape;52;p75"/>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53" name="Google Shape;53;p75"/>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54" name="Google Shape;54;p75"/>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55" name="Google Shape;55;p75"/>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7">
  <p:cSld name="OBJECT_7">
    <p:spTree>
      <p:nvGrpSpPr>
        <p:cNvPr id="56" name="Shape 56"/>
        <p:cNvGrpSpPr/>
        <p:nvPr/>
      </p:nvGrpSpPr>
      <p:grpSpPr>
        <a:xfrm>
          <a:off x="0" y="0"/>
          <a:ext cx="0" cy="0"/>
          <a:chOff x="0" y="0"/>
          <a:chExt cx="0" cy="0"/>
        </a:xfrm>
      </p:grpSpPr>
      <p:sp>
        <p:nvSpPr>
          <p:cNvPr id="57" name="Google Shape;57;p76"/>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58" name="Google Shape;58;p76"/>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59" name="Google Shape;59;p76"/>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60" name="Google Shape;60;p76"/>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61" name="Google Shape;61;p76"/>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0">
  <p:cSld name="OBJECT_10">
    <p:spTree>
      <p:nvGrpSpPr>
        <p:cNvPr id="62" name="Shape 62"/>
        <p:cNvGrpSpPr/>
        <p:nvPr/>
      </p:nvGrpSpPr>
      <p:grpSpPr>
        <a:xfrm>
          <a:off x="0" y="0"/>
          <a:ext cx="0" cy="0"/>
          <a:chOff x="0" y="0"/>
          <a:chExt cx="0" cy="0"/>
        </a:xfrm>
      </p:grpSpPr>
      <p:sp>
        <p:nvSpPr>
          <p:cNvPr id="63" name="Google Shape;63;p77"/>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64" name="Google Shape;64;p77"/>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65" name="Google Shape;65;p77"/>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66" name="Google Shape;66;p77"/>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67" name="Google Shape;67;p77"/>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8">
  <p:cSld name="OBJECT_8">
    <p:spTree>
      <p:nvGrpSpPr>
        <p:cNvPr id="68" name="Shape 68"/>
        <p:cNvGrpSpPr/>
        <p:nvPr/>
      </p:nvGrpSpPr>
      <p:grpSpPr>
        <a:xfrm>
          <a:off x="0" y="0"/>
          <a:ext cx="0" cy="0"/>
          <a:chOff x="0" y="0"/>
          <a:chExt cx="0" cy="0"/>
        </a:xfrm>
      </p:grpSpPr>
      <p:sp>
        <p:nvSpPr>
          <p:cNvPr id="69" name="Google Shape;69;p78"/>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b="0" i="1" sz="1400">
                <a:solidFill>
                  <a:srgbClr val="422C75"/>
                </a:solidFill>
                <a:latin typeface="Playfair Display"/>
                <a:ea typeface="Playfair Display"/>
                <a:cs typeface="Playfair Display"/>
                <a:sym typeface="Playfair Display"/>
              </a:defRPr>
            </a:lvl1pPr>
            <a:lvl2pPr lvl="1" algn="ctr">
              <a:lnSpc>
                <a:spcPct val="100000"/>
              </a:lnSpc>
              <a:spcBef>
                <a:spcPts val="0"/>
              </a:spcBef>
              <a:spcAft>
                <a:spcPts val="0"/>
              </a:spcAft>
              <a:buSzPts val="600"/>
              <a:buNone/>
              <a:defRPr/>
            </a:lvl2pPr>
            <a:lvl3pPr lvl="2" algn="ctr">
              <a:lnSpc>
                <a:spcPct val="100000"/>
              </a:lnSpc>
              <a:spcBef>
                <a:spcPts val="0"/>
              </a:spcBef>
              <a:spcAft>
                <a:spcPts val="0"/>
              </a:spcAft>
              <a:buSzPts val="600"/>
              <a:buNone/>
              <a:defRPr/>
            </a:lvl3pPr>
            <a:lvl4pPr lvl="3" algn="ctr">
              <a:lnSpc>
                <a:spcPct val="100000"/>
              </a:lnSpc>
              <a:spcBef>
                <a:spcPts val="0"/>
              </a:spcBef>
              <a:spcAft>
                <a:spcPts val="0"/>
              </a:spcAft>
              <a:buSzPts val="600"/>
              <a:buNone/>
              <a:defRPr/>
            </a:lvl4pPr>
            <a:lvl5pPr lvl="4" algn="ctr">
              <a:lnSpc>
                <a:spcPct val="100000"/>
              </a:lnSpc>
              <a:spcBef>
                <a:spcPts val="0"/>
              </a:spcBef>
              <a:spcAft>
                <a:spcPts val="0"/>
              </a:spcAft>
              <a:buSzPts val="600"/>
              <a:buNone/>
              <a:defRPr/>
            </a:lvl5pPr>
            <a:lvl6pPr lvl="5" algn="ctr">
              <a:lnSpc>
                <a:spcPct val="100000"/>
              </a:lnSpc>
              <a:spcBef>
                <a:spcPts val="0"/>
              </a:spcBef>
              <a:spcAft>
                <a:spcPts val="0"/>
              </a:spcAft>
              <a:buSzPts val="600"/>
              <a:buNone/>
              <a:defRPr/>
            </a:lvl6pPr>
            <a:lvl7pPr lvl="6" algn="ctr">
              <a:lnSpc>
                <a:spcPct val="100000"/>
              </a:lnSpc>
              <a:spcBef>
                <a:spcPts val="0"/>
              </a:spcBef>
              <a:spcAft>
                <a:spcPts val="0"/>
              </a:spcAft>
              <a:buSzPts val="600"/>
              <a:buNone/>
              <a:defRPr/>
            </a:lvl7pPr>
            <a:lvl8pPr lvl="7" algn="ctr">
              <a:lnSpc>
                <a:spcPct val="100000"/>
              </a:lnSpc>
              <a:spcBef>
                <a:spcPts val="0"/>
              </a:spcBef>
              <a:spcAft>
                <a:spcPts val="0"/>
              </a:spcAft>
              <a:buSzPts val="600"/>
              <a:buNone/>
              <a:defRPr/>
            </a:lvl8pPr>
            <a:lvl9pPr lvl="8" algn="ctr">
              <a:lnSpc>
                <a:spcPct val="100000"/>
              </a:lnSpc>
              <a:spcBef>
                <a:spcPts val="0"/>
              </a:spcBef>
              <a:spcAft>
                <a:spcPts val="0"/>
              </a:spcAft>
              <a:buSzPts val="600"/>
              <a:buNone/>
              <a:defRPr/>
            </a:lvl9pPr>
          </a:lstStyle>
          <a:p/>
        </p:txBody>
      </p:sp>
      <p:sp>
        <p:nvSpPr>
          <p:cNvPr id="70" name="Google Shape;70;p78"/>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algn="l">
              <a:lnSpc>
                <a:spcPct val="100000"/>
              </a:lnSpc>
              <a:spcBef>
                <a:spcPts val="200"/>
              </a:spcBef>
              <a:spcAft>
                <a:spcPts val="0"/>
              </a:spcAft>
              <a:buSzPts val="600"/>
              <a:buNone/>
              <a:defRPr b="0" i="0">
                <a:solidFill>
                  <a:schemeClr val="dk1"/>
                </a:solidFill>
              </a:defRPr>
            </a:lvl1pPr>
            <a:lvl2pPr indent="-228600" lvl="1" marL="914400" algn="l">
              <a:lnSpc>
                <a:spcPct val="100000"/>
              </a:lnSpc>
              <a:spcBef>
                <a:spcPts val="200"/>
              </a:spcBef>
              <a:spcAft>
                <a:spcPts val="0"/>
              </a:spcAft>
              <a:buSzPts val="600"/>
              <a:buNone/>
              <a:defRPr/>
            </a:lvl2pPr>
            <a:lvl3pPr indent="-228600" lvl="2" marL="1371600" algn="l">
              <a:lnSpc>
                <a:spcPct val="100000"/>
              </a:lnSpc>
              <a:spcBef>
                <a:spcPts val="200"/>
              </a:spcBef>
              <a:spcAft>
                <a:spcPts val="0"/>
              </a:spcAft>
              <a:buSzPts val="600"/>
              <a:buNone/>
              <a:defRPr/>
            </a:lvl3pPr>
            <a:lvl4pPr indent="-228600" lvl="3" marL="1828800" algn="l">
              <a:lnSpc>
                <a:spcPct val="100000"/>
              </a:lnSpc>
              <a:spcBef>
                <a:spcPts val="200"/>
              </a:spcBef>
              <a:spcAft>
                <a:spcPts val="0"/>
              </a:spcAft>
              <a:buSzPts val="600"/>
              <a:buNone/>
              <a:defRPr/>
            </a:lvl4pPr>
            <a:lvl5pPr indent="-228600" lvl="4" marL="2286000" algn="l">
              <a:lnSpc>
                <a:spcPct val="100000"/>
              </a:lnSpc>
              <a:spcBef>
                <a:spcPts val="200"/>
              </a:spcBef>
              <a:spcAft>
                <a:spcPts val="0"/>
              </a:spcAft>
              <a:buSzPts val="600"/>
              <a:buNone/>
              <a:defRPr/>
            </a:lvl5pPr>
            <a:lvl6pPr indent="-228600" lvl="5" marL="2743200" algn="l">
              <a:lnSpc>
                <a:spcPct val="100000"/>
              </a:lnSpc>
              <a:spcBef>
                <a:spcPts val="0"/>
              </a:spcBef>
              <a:spcAft>
                <a:spcPts val="0"/>
              </a:spcAft>
              <a:buSzPts val="600"/>
              <a:buNone/>
              <a:defRPr/>
            </a:lvl6pPr>
            <a:lvl7pPr indent="-228600" lvl="6" marL="3200400" algn="l">
              <a:lnSpc>
                <a:spcPct val="100000"/>
              </a:lnSpc>
              <a:spcBef>
                <a:spcPts val="0"/>
              </a:spcBef>
              <a:spcAft>
                <a:spcPts val="0"/>
              </a:spcAft>
              <a:buSzPts val="600"/>
              <a:buNone/>
              <a:defRPr/>
            </a:lvl7pPr>
            <a:lvl8pPr indent="-228600" lvl="7" marL="3657600" algn="l">
              <a:lnSpc>
                <a:spcPct val="100000"/>
              </a:lnSpc>
              <a:spcBef>
                <a:spcPts val="0"/>
              </a:spcBef>
              <a:spcAft>
                <a:spcPts val="0"/>
              </a:spcAft>
              <a:buSzPts val="600"/>
              <a:buNone/>
              <a:defRPr/>
            </a:lvl8pPr>
            <a:lvl9pPr indent="-228600" lvl="8" marL="4114800" algn="l">
              <a:lnSpc>
                <a:spcPct val="100000"/>
              </a:lnSpc>
              <a:spcBef>
                <a:spcPts val="0"/>
              </a:spcBef>
              <a:spcAft>
                <a:spcPts val="0"/>
              </a:spcAft>
              <a:buSzPts val="600"/>
              <a:buNone/>
              <a:defRPr/>
            </a:lvl9pPr>
          </a:lstStyle>
          <a:p/>
        </p:txBody>
      </p:sp>
      <p:sp>
        <p:nvSpPr>
          <p:cNvPr id="71" name="Google Shape;71;p78"/>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algn="ctr">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72" name="Google Shape;72;p78"/>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600"/>
              <a:buNone/>
              <a:defRPr>
                <a:solidFill>
                  <a:srgbClr val="898989"/>
                </a:solidFill>
              </a:defRPr>
            </a:lvl1pPr>
            <a:lvl2pPr lvl="1" algn="l">
              <a:lnSpc>
                <a:spcPct val="100000"/>
              </a:lnSpc>
              <a:spcBef>
                <a:spcPts val="0"/>
              </a:spcBef>
              <a:spcAft>
                <a:spcPts val="0"/>
              </a:spcAft>
              <a:buSzPts val="600"/>
              <a:buNone/>
              <a:defRPr/>
            </a:lvl2pPr>
            <a:lvl3pPr lvl="2" algn="l">
              <a:lnSpc>
                <a:spcPct val="100000"/>
              </a:lnSpc>
              <a:spcBef>
                <a:spcPts val="0"/>
              </a:spcBef>
              <a:spcAft>
                <a:spcPts val="0"/>
              </a:spcAft>
              <a:buSzPts val="600"/>
              <a:buNone/>
              <a:defRPr/>
            </a:lvl3pPr>
            <a:lvl4pPr lvl="3" algn="l">
              <a:lnSpc>
                <a:spcPct val="100000"/>
              </a:lnSpc>
              <a:spcBef>
                <a:spcPts val="0"/>
              </a:spcBef>
              <a:spcAft>
                <a:spcPts val="0"/>
              </a:spcAft>
              <a:buSzPts val="600"/>
              <a:buNone/>
              <a:defRPr/>
            </a:lvl4pPr>
            <a:lvl5pPr lvl="4" algn="l">
              <a:lnSpc>
                <a:spcPct val="100000"/>
              </a:lnSpc>
              <a:spcBef>
                <a:spcPts val="0"/>
              </a:spcBef>
              <a:spcAft>
                <a:spcPts val="0"/>
              </a:spcAft>
              <a:buSzPts val="600"/>
              <a:buNone/>
              <a:defRPr/>
            </a:lvl5pPr>
            <a:lvl6pPr lvl="5" algn="l">
              <a:lnSpc>
                <a:spcPct val="100000"/>
              </a:lnSpc>
              <a:spcBef>
                <a:spcPts val="0"/>
              </a:spcBef>
              <a:spcAft>
                <a:spcPts val="0"/>
              </a:spcAft>
              <a:buSzPts val="600"/>
              <a:buNone/>
              <a:defRPr/>
            </a:lvl6pPr>
            <a:lvl7pPr lvl="6" algn="l">
              <a:lnSpc>
                <a:spcPct val="100000"/>
              </a:lnSpc>
              <a:spcBef>
                <a:spcPts val="0"/>
              </a:spcBef>
              <a:spcAft>
                <a:spcPts val="0"/>
              </a:spcAft>
              <a:buSzPts val="600"/>
              <a:buNone/>
              <a:defRPr/>
            </a:lvl7pPr>
            <a:lvl8pPr lvl="7" algn="l">
              <a:lnSpc>
                <a:spcPct val="100000"/>
              </a:lnSpc>
              <a:spcBef>
                <a:spcPts val="0"/>
              </a:spcBef>
              <a:spcAft>
                <a:spcPts val="0"/>
              </a:spcAft>
              <a:buSzPts val="600"/>
              <a:buNone/>
              <a:defRPr/>
            </a:lvl8pPr>
            <a:lvl9pPr lvl="8" algn="l">
              <a:lnSpc>
                <a:spcPct val="100000"/>
              </a:lnSpc>
              <a:spcBef>
                <a:spcPts val="0"/>
              </a:spcBef>
              <a:spcAft>
                <a:spcPts val="0"/>
              </a:spcAft>
              <a:buSzPts val="600"/>
              <a:buNone/>
              <a:defRPr/>
            </a:lvl9pPr>
          </a:lstStyle>
          <a:p/>
        </p:txBody>
      </p:sp>
      <p:sp>
        <p:nvSpPr>
          <p:cNvPr id="73" name="Google Shape;73;p78"/>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69"/>
          <p:cNvSpPr/>
          <p:nvPr/>
        </p:nvSpPr>
        <p:spPr>
          <a:xfrm>
            <a:off x="0" y="5137724"/>
            <a:ext cx="9144000" cy="0"/>
          </a:xfrm>
          <a:custGeom>
            <a:rect b="b" l="l" r="r" t="t"/>
            <a:pathLst>
              <a:path extrusionOk="0" h="120000" w="20104100">
                <a:moveTo>
                  <a:pt x="0" y="0"/>
                </a:moveTo>
                <a:lnTo>
                  <a:pt x="20104099" y="0"/>
                </a:lnTo>
              </a:path>
            </a:pathLst>
          </a:custGeom>
          <a:noFill/>
          <a:ln cap="flat" cmpd="sng" w="22850">
            <a:solidFill>
              <a:srgbClr val="E76A8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7" name="Google Shape;7;p69"/>
          <p:cNvSpPr/>
          <p:nvPr/>
        </p:nvSpPr>
        <p:spPr>
          <a:xfrm>
            <a:off x="0" y="5127616"/>
            <a:ext cx="9131003" cy="0"/>
          </a:xfrm>
          <a:custGeom>
            <a:rect b="b" l="l" r="r" t="t"/>
            <a:pathLst>
              <a:path extrusionOk="0" h="120000" w="20076160">
                <a:moveTo>
                  <a:pt x="0" y="0"/>
                </a:moveTo>
                <a:lnTo>
                  <a:pt x="20076037" y="0"/>
                </a:lnTo>
              </a:path>
            </a:pathLst>
          </a:custGeom>
          <a:noFill/>
          <a:ln cap="flat" cmpd="sng" w="22850">
            <a:solidFill>
              <a:srgbClr val="E76A8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8" name="Google Shape;8;p69"/>
          <p:cNvSpPr/>
          <p:nvPr/>
        </p:nvSpPr>
        <p:spPr>
          <a:xfrm>
            <a:off x="12997" y="21660"/>
            <a:ext cx="0" cy="5100180"/>
          </a:xfrm>
          <a:custGeom>
            <a:rect b="b" l="l" r="r" t="t"/>
            <a:pathLst>
              <a:path extrusionOk="0" h="11215370" w="120000">
                <a:moveTo>
                  <a:pt x="0" y="0"/>
                </a:moveTo>
                <a:lnTo>
                  <a:pt x="0" y="11215370"/>
                </a:lnTo>
              </a:path>
            </a:pathLst>
          </a:custGeom>
          <a:noFill/>
          <a:ln cap="flat" cmpd="sng" w="56200">
            <a:solidFill>
              <a:srgbClr val="E76A8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9" name="Google Shape;9;p69"/>
          <p:cNvSpPr/>
          <p:nvPr/>
        </p:nvSpPr>
        <p:spPr>
          <a:xfrm>
            <a:off x="0" y="10830"/>
            <a:ext cx="9144000" cy="0"/>
          </a:xfrm>
          <a:custGeom>
            <a:rect b="b" l="l" r="r" t="t"/>
            <a:pathLst>
              <a:path extrusionOk="0" h="120000" w="20104100">
                <a:moveTo>
                  <a:pt x="0" y="0"/>
                </a:moveTo>
                <a:lnTo>
                  <a:pt x="20104099" y="0"/>
                </a:lnTo>
              </a:path>
            </a:pathLst>
          </a:custGeom>
          <a:noFill/>
          <a:ln cap="flat" cmpd="sng" w="46975">
            <a:solidFill>
              <a:srgbClr val="E76A8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0" name="Google Shape;10;p69"/>
          <p:cNvSpPr/>
          <p:nvPr/>
        </p:nvSpPr>
        <p:spPr>
          <a:xfrm>
            <a:off x="9131003" y="5121841"/>
            <a:ext cx="12997" cy="10830"/>
          </a:xfrm>
          <a:custGeom>
            <a:rect b="b" l="l" r="r" t="t"/>
            <a:pathLst>
              <a:path extrusionOk="0" h="22859" w="28575">
                <a:moveTo>
                  <a:pt x="0" y="22856"/>
                </a:moveTo>
                <a:lnTo>
                  <a:pt x="28061" y="22856"/>
                </a:lnTo>
                <a:lnTo>
                  <a:pt x="28061" y="0"/>
                </a:lnTo>
                <a:lnTo>
                  <a:pt x="0" y="0"/>
                </a:lnTo>
                <a:lnTo>
                  <a:pt x="0" y="22856"/>
                </a:lnTo>
                <a:close/>
              </a:path>
            </a:pathLst>
          </a:custGeom>
          <a:solidFill>
            <a:srgbClr val="E76A8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1" name="Google Shape;11;p69"/>
          <p:cNvSpPr/>
          <p:nvPr/>
        </p:nvSpPr>
        <p:spPr>
          <a:xfrm>
            <a:off x="9131003" y="21660"/>
            <a:ext cx="0" cy="5100180"/>
          </a:xfrm>
          <a:custGeom>
            <a:rect b="b" l="l" r="r" t="t"/>
            <a:pathLst>
              <a:path extrusionOk="0" h="11215370" w="120000">
                <a:moveTo>
                  <a:pt x="0" y="0"/>
                </a:moveTo>
                <a:lnTo>
                  <a:pt x="0" y="11215370"/>
                </a:lnTo>
              </a:path>
            </a:pathLst>
          </a:custGeom>
          <a:noFill/>
          <a:ln cap="flat" cmpd="sng" w="56175">
            <a:solidFill>
              <a:srgbClr val="E76A8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12" name="Google Shape;12;p69"/>
          <p:cNvSpPr txBox="1"/>
          <p:nvPr>
            <p:ph type="title"/>
          </p:nvPr>
        </p:nvSpPr>
        <p:spPr>
          <a:xfrm>
            <a:off x="264269" y="185554"/>
            <a:ext cx="8615462" cy="276999"/>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Times New Roman"/>
              <a:buNone/>
              <a:defRPr b="0" i="0" sz="1800" u="none" cap="none" strike="noStrike">
                <a:solidFill>
                  <a:schemeClr val="dk2"/>
                </a:solidFill>
                <a:latin typeface="Times New Roman"/>
                <a:ea typeface="Times New Roman"/>
                <a:cs typeface="Times New Roman"/>
                <a:sym typeface="Times New Roman"/>
              </a:defRPr>
            </a:lvl1pPr>
            <a:lvl2pPr lvl="1"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2pPr>
            <a:lvl3pPr lvl="2"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3pPr>
            <a:lvl4pPr lvl="3"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4pPr>
            <a:lvl5pPr lvl="4"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5pPr>
            <a:lvl6pPr lvl="5"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6pPr>
            <a:lvl7pPr lvl="6"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7pPr>
            <a:lvl8pPr lvl="7"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8pPr>
            <a:lvl9pPr lvl="8"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9pPr>
          </a:lstStyle>
          <a:p/>
        </p:txBody>
      </p:sp>
      <p:sp>
        <p:nvSpPr>
          <p:cNvPr id="13" name="Google Shape;13;p69"/>
          <p:cNvSpPr txBox="1"/>
          <p:nvPr>
            <p:ph idx="1" type="body"/>
          </p:nvPr>
        </p:nvSpPr>
        <p:spPr>
          <a:xfrm>
            <a:off x="1249141" y="1188406"/>
            <a:ext cx="6645718" cy="276999"/>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360"/>
              </a:spcBef>
              <a:spcAft>
                <a:spcPts val="0"/>
              </a:spcAft>
              <a:buClr>
                <a:srgbClr val="000000"/>
              </a:buClr>
              <a:buSzPts val="1400"/>
              <a:buFont typeface="Times New Roman"/>
              <a:buNone/>
              <a:defRPr b="0" i="0" sz="1800" u="none" cap="none" strike="noStrike">
                <a:solidFill>
                  <a:schemeClr val="dk1"/>
                </a:solidFill>
                <a:latin typeface="Times New Roman"/>
                <a:ea typeface="Times New Roman"/>
                <a:cs typeface="Times New Roman"/>
                <a:sym typeface="Times New Roman"/>
              </a:defRPr>
            </a:lvl1pPr>
            <a:lvl2pPr indent="-228600" lvl="1" marL="914400" marR="0" rtl="0" algn="l">
              <a:lnSpc>
                <a:spcPct val="100000"/>
              </a:lnSpc>
              <a:spcBef>
                <a:spcPts val="360"/>
              </a:spcBef>
              <a:spcAft>
                <a:spcPts val="0"/>
              </a:spcAft>
              <a:buClr>
                <a:srgbClr val="000000"/>
              </a:buClr>
              <a:buSzPts val="1400"/>
              <a:buFont typeface="Times New Roman"/>
              <a:buNone/>
              <a:defRPr b="0" i="0" sz="1800" u="none" cap="none" strike="noStrike">
                <a:solidFill>
                  <a:schemeClr val="dk1"/>
                </a:solidFill>
                <a:latin typeface="Times New Roman"/>
                <a:ea typeface="Times New Roman"/>
                <a:cs typeface="Times New Roman"/>
                <a:sym typeface="Times New Roman"/>
              </a:defRPr>
            </a:lvl2pPr>
            <a:lvl3pPr indent="-228600" lvl="2" marL="1371600" marR="0" rtl="0" algn="l">
              <a:lnSpc>
                <a:spcPct val="100000"/>
              </a:lnSpc>
              <a:spcBef>
                <a:spcPts val="360"/>
              </a:spcBef>
              <a:spcAft>
                <a:spcPts val="0"/>
              </a:spcAft>
              <a:buClr>
                <a:srgbClr val="000000"/>
              </a:buClr>
              <a:buSzPts val="1400"/>
              <a:buFont typeface="Times New Roman"/>
              <a:buNone/>
              <a:defRPr b="0" i="0" sz="1800" u="none" cap="none" strike="noStrike">
                <a:solidFill>
                  <a:schemeClr val="dk1"/>
                </a:solidFill>
                <a:latin typeface="Times New Roman"/>
                <a:ea typeface="Times New Roman"/>
                <a:cs typeface="Times New Roman"/>
                <a:sym typeface="Times New Roman"/>
              </a:defRPr>
            </a:lvl3pPr>
            <a:lvl4pPr indent="-228600" lvl="3" marL="1828800" marR="0" rtl="0" algn="l">
              <a:lnSpc>
                <a:spcPct val="100000"/>
              </a:lnSpc>
              <a:spcBef>
                <a:spcPts val="360"/>
              </a:spcBef>
              <a:spcAft>
                <a:spcPts val="0"/>
              </a:spcAft>
              <a:buClr>
                <a:srgbClr val="000000"/>
              </a:buClr>
              <a:buSzPts val="1400"/>
              <a:buFont typeface="Times New Roman"/>
              <a:buNone/>
              <a:defRPr b="0" i="0" sz="1800" u="none" cap="none" strike="noStrike">
                <a:solidFill>
                  <a:schemeClr val="dk1"/>
                </a:solidFill>
                <a:latin typeface="Times New Roman"/>
                <a:ea typeface="Times New Roman"/>
                <a:cs typeface="Times New Roman"/>
                <a:sym typeface="Times New Roman"/>
              </a:defRPr>
            </a:lvl4pPr>
            <a:lvl5pPr indent="-228600" lvl="4" marL="2286000" marR="0" rtl="0" algn="l">
              <a:lnSpc>
                <a:spcPct val="100000"/>
              </a:lnSpc>
              <a:spcBef>
                <a:spcPts val="360"/>
              </a:spcBef>
              <a:spcAft>
                <a:spcPts val="0"/>
              </a:spcAft>
              <a:buClr>
                <a:srgbClr val="000000"/>
              </a:buClr>
              <a:buSzPts val="1400"/>
              <a:buFont typeface="Times New Roman"/>
              <a:buNone/>
              <a:defRPr b="0" i="0" sz="1800" u="none" cap="none" strike="noStrike">
                <a:solidFill>
                  <a:schemeClr val="dk1"/>
                </a:solidFill>
                <a:latin typeface="Times New Roman"/>
                <a:ea typeface="Times New Roman"/>
                <a:cs typeface="Times New Roman"/>
                <a:sym typeface="Times New Roman"/>
              </a:defRPr>
            </a:lvl5pPr>
            <a:lvl6pPr indent="-228600" lvl="5" marL="2743200" marR="0" rtl="0" algn="l">
              <a:lnSpc>
                <a:spcPct val="100000"/>
              </a:lnSpc>
              <a:spcBef>
                <a:spcPts val="0"/>
              </a:spcBef>
              <a:spcAft>
                <a:spcPts val="0"/>
              </a:spcAft>
              <a:buClr>
                <a:srgbClr val="000000"/>
              </a:buClr>
              <a:buSzPts val="1400"/>
              <a:buFont typeface="Times New Roman"/>
              <a:buNone/>
              <a:defRPr b="0" i="0" sz="1800" u="none" cap="none" strike="noStrike">
                <a:solidFill>
                  <a:srgbClr val="000000"/>
                </a:solidFill>
                <a:latin typeface="Times New Roman"/>
                <a:ea typeface="Times New Roman"/>
                <a:cs typeface="Times New Roman"/>
                <a:sym typeface="Times New Roman"/>
              </a:defRPr>
            </a:lvl6pPr>
            <a:lvl7pPr indent="-228600" lvl="6" marL="3200400" marR="0" rtl="0" algn="l">
              <a:lnSpc>
                <a:spcPct val="100000"/>
              </a:lnSpc>
              <a:spcBef>
                <a:spcPts val="0"/>
              </a:spcBef>
              <a:spcAft>
                <a:spcPts val="0"/>
              </a:spcAft>
              <a:buClr>
                <a:srgbClr val="000000"/>
              </a:buClr>
              <a:buSzPts val="1400"/>
              <a:buFont typeface="Times New Roman"/>
              <a:buNone/>
              <a:defRPr b="0" i="0" sz="1800" u="none" cap="none" strike="noStrike">
                <a:solidFill>
                  <a:srgbClr val="000000"/>
                </a:solidFill>
                <a:latin typeface="Times New Roman"/>
                <a:ea typeface="Times New Roman"/>
                <a:cs typeface="Times New Roman"/>
                <a:sym typeface="Times New Roman"/>
              </a:defRPr>
            </a:lvl7pPr>
            <a:lvl8pPr indent="-228600" lvl="7" marL="3657600" marR="0" rtl="0" algn="l">
              <a:lnSpc>
                <a:spcPct val="100000"/>
              </a:lnSpc>
              <a:spcBef>
                <a:spcPts val="0"/>
              </a:spcBef>
              <a:spcAft>
                <a:spcPts val="0"/>
              </a:spcAft>
              <a:buClr>
                <a:srgbClr val="000000"/>
              </a:buClr>
              <a:buSzPts val="1400"/>
              <a:buFont typeface="Times New Roman"/>
              <a:buNone/>
              <a:defRPr b="0" i="0" sz="1800" u="none" cap="none" strike="noStrike">
                <a:solidFill>
                  <a:srgbClr val="000000"/>
                </a:solidFill>
                <a:latin typeface="Times New Roman"/>
                <a:ea typeface="Times New Roman"/>
                <a:cs typeface="Times New Roman"/>
                <a:sym typeface="Times New Roman"/>
              </a:defRPr>
            </a:lvl8pPr>
            <a:lvl9pPr indent="-228600" lvl="8" marL="4114800" marR="0" rtl="0" algn="l">
              <a:lnSpc>
                <a:spcPct val="100000"/>
              </a:lnSpc>
              <a:spcBef>
                <a:spcPts val="0"/>
              </a:spcBef>
              <a:spcAft>
                <a:spcPts val="0"/>
              </a:spcAft>
              <a:buClr>
                <a:srgbClr val="000000"/>
              </a:buClr>
              <a:buSzPts val="1400"/>
              <a:buFont typeface="Times New Roman"/>
              <a:buNone/>
              <a:defRPr b="0" i="0" sz="1800" u="none" cap="none" strike="noStrike">
                <a:solidFill>
                  <a:srgbClr val="000000"/>
                </a:solidFill>
                <a:latin typeface="Times New Roman"/>
                <a:ea typeface="Times New Roman"/>
                <a:cs typeface="Times New Roman"/>
                <a:sym typeface="Times New Roman"/>
              </a:defRPr>
            </a:lvl9pPr>
          </a:lstStyle>
          <a:p/>
        </p:txBody>
      </p:sp>
      <p:sp>
        <p:nvSpPr>
          <p:cNvPr id="14" name="Google Shape;14;p69"/>
          <p:cNvSpPr txBox="1"/>
          <p:nvPr>
            <p:ph idx="11" type="ftr"/>
          </p:nvPr>
        </p:nvSpPr>
        <p:spPr>
          <a:xfrm>
            <a:off x="3109134" y="4783225"/>
            <a:ext cx="2925733" cy="276999"/>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8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5" name="Google Shape;15;p69"/>
          <p:cNvSpPr txBox="1"/>
          <p:nvPr>
            <p:ph idx="10" type="dt"/>
          </p:nvPr>
        </p:nvSpPr>
        <p:spPr>
          <a:xfrm>
            <a:off x="457056" y="4783225"/>
            <a:ext cx="2103322" cy="276999"/>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6" name="Google Shape;16;p69"/>
          <p:cNvSpPr txBox="1"/>
          <p:nvPr>
            <p:ph idx="12" type="sldNum"/>
          </p:nvPr>
        </p:nvSpPr>
        <p:spPr>
          <a:xfrm>
            <a:off x="6583622" y="4783225"/>
            <a:ext cx="2103322" cy="276999"/>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8" name="Shape 238"/>
        <p:cNvGrpSpPr/>
        <p:nvPr/>
      </p:nvGrpSpPr>
      <p:grpSpPr>
        <a:xfrm>
          <a:off x="0" y="0"/>
          <a:ext cx="0" cy="0"/>
          <a:chOff x="0" y="0"/>
          <a:chExt cx="0" cy="0"/>
        </a:xfrm>
      </p:grpSpPr>
      <p:sp>
        <p:nvSpPr>
          <p:cNvPr id="239" name="Google Shape;239;p89"/>
          <p:cNvSpPr/>
          <p:nvPr/>
        </p:nvSpPr>
        <p:spPr>
          <a:xfrm>
            <a:off x="0" y="5137724"/>
            <a:ext cx="9147366" cy="0"/>
          </a:xfrm>
          <a:custGeom>
            <a:rect b="b" l="l" r="r" t="t"/>
            <a:pathLst>
              <a:path extrusionOk="0" h="120000" w="20104100">
                <a:moveTo>
                  <a:pt x="0" y="0"/>
                </a:moveTo>
                <a:lnTo>
                  <a:pt x="20104099" y="0"/>
                </a:lnTo>
              </a:path>
            </a:pathLst>
          </a:custGeom>
          <a:noFill/>
          <a:ln cap="flat" cmpd="sng" w="22850">
            <a:solidFill>
              <a:srgbClr val="E76A8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40" name="Google Shape;240;p89"/>
          <p:cNvSpPr/>
          <p:nvPr/>
        </p:nvSpPr>
        <p:spPr>
          <a:xfrm>
            <a:off x="0" y="5127616"/>
            <a:ext cx="9134653" cy="0"/>
          </a:xfrm>
          <a:custGeom>
            <a:rect b="b" l="l" r="r" t="t"/>
            <a:pathLst>
              <a:path extrusionOk="0" h="120000" w="20076160">
                <a:moveTo>
                  <a:pt x="0" y="0"/>
                </a:moveTo>
                <a:lnTo>
                  <a:pt x="20076037" y="0"/>
                </a:lnTo>
              </a:path>
            </a:pathLst>
          </a:custGeom>
          <a:noFill/>
          <a:ln cap="flat" cmpd="sng" w="22850">
            <a:solidFill>
              <a:srgbClr val="E76A8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41" name="Google Shape;241;p89"/>
          <p:cNvSpPr/>
          <p:nvPr/>
        </p:nvSpPr>
        <p:spPr>
          <a:xfrm>
            <a:off x="12997" y="21660"/>
            <a:ext cx="0" cy="5102993"/>
          </a:xfrm>
          <a:custGeom>
            <a:rect b="b" l="l" r="r" t="t"/>
            <a:pathLst>
              <a:path extrusionOk="0" h="11215370" w="120000">
                <a:moveTo>
                  <a:pt x="0" y="0"/>
                </a:moveTo>
                <a:lnTo>
                  <a:pt x="0" y="11215370"/>
                </a:lnTo>
              </a:path>
            </a:pathLst>
          </a:custGeom>
          <a:noFill/>
          <a:ln cap="flat" cmpd="sng" w="56200">
            <a:solidFill>
              <a:srgbClr val="E76A8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42" name="Google Shape;242;p89"/>
          <p:cNvSpPr/>
          <p:nvPr/>
        </p:nvSpPr>
        <p:spPr>
          <a:xfrm>
            <a:off x="0" y="10830"/>
            <a:ext cx="9147366" cy="0"/>
          </a:xfrm>
          <a:custGeom>
            <a:rect b="b" l="l" r="r" t="t"/>
            <a:pathLst>
              <a:path extrusionOk="0" h="120000" w="20104100">
                <a:moveTo>
                  <a:pt x="0" y="0"/>
                </a:moveTo>
                <a:lnTo>
                  <a:pt x="20104099" y="0"/>
                </a:lnTo>
              </a:path>
            </a:pathLst>
          </a:custGeom>
          <a:noFill/>
          <a:ln cap="flat" cmpd="sng" w="46975">
            <a:solidFill>
              <a:srgbClr val="E76A8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43" name="Google Shape;243;p89"/>
          <p:cNvSpPr/>
          <p:nvPr/>
        </p:nvSpPr>
        <p:spPr>
          <a:xfrm>
            <a:off x="9131003" y="5121841"/>
            <a:ext cx="13002" cy="10858"/>
          </a:xfrm>
          <a:custGeom>
            <a:rect b="b" l="l" r="r" t="t"/>
            <a:pathLst>
              <a:path extrusionOk="0" h="22859" w="28575">
                <a:moveTo>
                  <a:pt x="0" y="22856"/>
                </a:moveTo>
                <a:lnTo>
                  <a:pt x="28061" y="22856"/>
                </a:lnTo>
                <a:lnTo>
                  <a:pt x="28061" y="0"/>
                </a:lnTo>
                <a:lnTo>
                  <a:pt x="0" y="0"/>
                </a:lnTo>
                <a:lnTo>
                  <a:pt x="0" y="22856"/>
                </a:lnTo>
                <a:close/>
              </a:path>
            </a:pathLst>
          </a:custGeom>
          <a:solidFill>
            <a:srgbClr val="E76A81"/>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44" name="Google Shape;244;p89"/>
          <p:cNvSpPr/>
          <p:nvPr/>
        </p:nvSpPr>
        <p:spPr>
          <a:xfrm>
            <a:off x="9131003" y="21660"/>
            <a:ext cx="0" cy="5102993"/>
          </a:xfrm>
          <a:custGeom>
            <a:rect b="b" l="l" r="r" t="t"/>
            <a:pathLst>
              <a:path extrusionOk="0" h="11215370" w="120000">
                <a:moveTo>
                  <a:pt x="0" y="0"/>
                </a:moveTo>
                <a:lnTo>
                  <a:pt x="0" y="11215370"/>
                </a:lnTo>
              </a:path>
            </a:pathLst>
          </a:custGeom>
          <a:noFill/>
          <a:ln cap="flat" cmpd="sng" w="56175">
            <a:solidFill>
              <a:srgbClr val="E76A81"/>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245" name="Google Shape;245;p89"/>
          <p:cNvSpPr txBox="1"/>
          <p:nvPr>
            <p:ph type="title"/>
          </p:nvPr>
        </p:nvSpPr>
        <p:spPr>
          <a:xfrm>
            <a:off x="264269" y="185554"/>
            <a:ext cx="8615400" cy="2769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Times New Roman"/>
              <a:buNone/>
              <a:defRPr b="0" i="0" sz="1800" u="none" cap="none" strike="noStrike">
                <a:solidFill>
                  <a:schemeClr val="dk2"/>
                </a:solidFill>
                <a:latin typeface="Times New Roman"/>
                <a:ea typeface="Times New Roman"/>
                <a:cs typeface="Times New Roman"/>
                <a:sym typeface="Times New Roman"/>
              </a:defRPr>
            </a:lvl1pPr>
            <a:lvl2pPr lvl="1"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2pPr>
            <a:lvl3pPr lvl="2"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3pPr>
            <a:lvl4pPr lvl="3"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4pPr>
            <a:lvl5pPr lvl="4"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5pPr>
            <a:lvl6pPr lvl="5"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6pPr>
            <a:lvl7pPr lvl="6"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7pPr>
            <a:lvl8pPr lvl="7"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8pPr>
            <a:lvl9pPr lvl="8" marR="0" rtl="0" algn="ctr">
              <a:lnSpc>
                <a:spcPct val="100000"/>
              </a:lnSpc>
              <a:spcBef>
                <a:spcPts val="0"/>
              </a:spcBef>
              <a:spcAft>
                <a:spcPts val="0"/>
              </a:spcAft>
              <a:buClr>
                <a:srgbClr val="000000"/>
              </a:buClr>
              <a:buSzPts val="1400"/>
              <a:buFont typeface="Arial"/>
              <a:buNone/>
              <a:defRPr b="0" i="0" sz="1800" u="none" cap="none" strike="noStrike">
                <a:solidFill>
                  <a:schemeClr val="dk2"/>
                </a:solidFill>
                <a:latin typeface="Calibri"/>
                <a:ea typeface="Calibri"/>
                <a:cs typeface="Calibri"/>
                <a:sym typeface="Calibri"/>
              </a:defRPr>
            </a:lvl9pPr>
          </a:lstStyle>
          <a:p/>
        </p:txBody>
      </p:sp>
      <p:sp>
        <p:nvSpPr>
          <p:cNvPr id="246" name="Google Shape;246;p89"/>
          <p:cNvSpPr txBox="1"/>
          <p:nvPr>
            <p:ph idx="1" type="body"/>
          </p:nvPr>
        </p:nvSpPr>
        <p:spPr>
          <a:xfrm>
            <a:off x="1249141" y="1188406"/>
            <a:ext cx="6645600" cy="27690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360"/>
              </a:spcBef>
              <a:spcAft>
                <a:spcPts val="0"/>
              </a:spcAft>
              <a:buClr>
                <a:srgbClr val="000000"/>
              </a:buClr>
              <a:buSzPts val="1400"/>
              <a:buFont typeface="Times New Roman"/>
              <a:buNone/>
              <a:defRPr b="0" i="0" sz="1800" u="none" cap="none" strike="noStrike">
                <a:solidFill>
                  <a:schemeClr val="dk1"/>
                </a:solidFill>
                <a:latin typeface="Times New Roman"/>
                <a:ea typeface="Times New Roman"/>
                <a:cs typeface="Times New Roman"/>
                <a:sym typeface="Times New Roman"/>
              </a:defRPr>
            </a:lvl1pPr>
            <a:lvl2pPr indent="-228600" lvl="1" marL="914400" marR="0" rtl="0" algn="l">
              <a:lnSpc>
                <a:spcPct val="100000"/>
              </a:lnSpc>
              <a:spcBef>
                <a:spcPts val="360"/>
              </a:spcBef>
              <a:spcAft>
                <a:spcPts val="0"/>
              </a:spcAft>
              <a:buClr>
                <a:srgbClr val="000000"/>
              </a:buClr>
              <a:buSzPts val="1400"/>
              <a:buFont typeface="Times New Roman"/>
              <a:buNone/>
              <a:defRPr b="0" i="0" sz="1800" u="none" cap="none" strike="noStrike">
                <a:solidFill>
                  <a:schemeClr val="dk1"/>
                </a:solidFill>
                <a:latin typeface="Times New Roman"/>
                <a:ea typeface="Times New Roman"/>
                <a:cs typeface="Times New Roman"/>
                <a:sym typeface="Times New Roman"/>
              </a:defRPr>
            </a:lvl2pPr>
            <a:lvl3pPr indent="-228600" lvl="2" marL="1371600" marR="0" rtl="0" algn="l">
              <a:lnSpc>
                <a:spcPct val="100000"/>
              </a:lnSpc>
              <a:spcBef>
                <a:spcPts val="360"/>
              </a:spcBef>
              <a:spcAft>
                <a:spcPts val="0"/>
              </a:spcAft>
              <a:buClr>
                <a:srgbClr val="000000"/>
              </a:buClr>
              <a:buSzPts val="1400"/>
              <a:buFont typeface="Times New Roman"/>
              <a:buNone/>
              <a:defRPr b="0" i="0" sz="1800" u="none" cap="none" strike="noStrike">
                <a:solidFill>
                  <a:schemeClr val="dk1"/>
                </a:solidFill>
                <a:latin typeface="Times New Roman"/>
                <a:ea typeface="Times New Roman"/>
                <a:cs typeface="Times New Roman"/>
                <a:sym typeface="Times New Roman"/>
              </a:defRPr>
            </a:lvl3pPr>
            <a:lvl4pPr indent="-228600" lvl="3" marL="1828800" marR="0" rtl="0" algn="l">
              <a:lnSpc>
                <a:spcPct val="100000"/>
              </a:lnSpc>
              <a:spcBef>
                <a:spcPts val="360"/>
              </a:spcBef>
              <a:spcAft>
                <a:spcPts val="0"/>
              </a:spcAft>
              <a:buClr>
                <a:srgbClr val="000000"/>
              </a:buClr>
              <a:buSzPts val="1400"/>
              <a:buFont typeface="Times New Roman"/>
              <a:buNone/>
              <a:defRPr b="0" i="0" sz="1800" u="none" cap="none" strike="noStrike">
                <a:solidFill>
                  <a:schemeClr val="dk1"/>
                </a:solidFill>
                <a:latin typeface="Times New Roman"/>
                <a:ea typeface="Times New Roman"/>
                <a:cs typeface="Times New Roman"/>
                <a:sym typeface="Times New Roman"/>
              </a:defRPr>
            </a:lvl4pPr>
            <a:lvl5pPr indent="-228600" lvl="4" marL="2286000" marR="0" rtl="0" algn="l">
              <a:lnSpc>
                <a:spcPct val="100000"/>
              </a:lnSpc>
              <a:spcBef>
                <a:spcPts val="360"/>
              </a:spcBef>
              <a:spcAft>
                <a:spcPts val="0"/>
              </a:spcAft>
              <a:buClr>
                <a:srgbClr val="000000"/>
              </a:buClr>
              <a:buSzPts val="1400"/>
              <a:buFont typeface="Times New Roman"/>
              <a:buNone/>
              <a:defRPr b="0" i="0" sz="1800" u="none" cap="none" strike="noStrike">
                <a:solidFill>
                  <a:schemeClr val="dk1"/>
                </a:solidFill>
                <a:latin typeface="Times New Roman"/>
                <a:ea typeface="Times New Roman"/>
                <a:cs typeface="Times New Roman"/>
                <a:sym typeface="Times New Roman"/>
              </a:defRPr>
            </a:lvl5pPr>
            <a:lvl6pPr indent="-228600" lvl="5" marL="2743200" marR="0" rtl="0" algn="l">
              <a:lnSpc>
                <a:spcPct val="100000"/>
              </a:lnSpc>
              <a:spcBef>
                <a:spcPts val="0"/>
              </a:spcBef>
              <a:spcAft>
                <a:spcPts val="0"/>
              </a:spcAft>
              <a:buClr>
                <a:srgbClr val="000000"/>
              </a:buClr>
              <a:buSzPts val="1400"/>
              <a:buFont typeface="Times New Roman"/>
              <a:buNone/>
              <a:defRPr b="0" i="0" sz="1800" u="none" cap="none" strike="noStrike">
                <a:solidFill>
                  <a:srgbClr val="000000"/>
                </a:solidFill>
                <a:latin typeface="Times New Roman"/>
                <a:ea typeface="Times New Roman"/>
                <a:cs typeface="Times New Roman"/>
                <a:sym typeface="Times New Roman"/>
              </a:defRPr>
            </a:lvl6pPr>
            <a:lvl7pPr indent="-228600" lvl="6" marL="3200400" marR="0" rtl="0" algn="l">
              <a:lnSpc>
                <a:spcPct val="100000"/>
              </a:lnSpc>
              <a:spcBef>
                <a:spcPts val="0"/>
              </a:spcBef>
              <a:spcAft>
                <a:spcPts val="0"/>
              </a:spcAft>
              <a:buClr>
                <a:srgbClr val="000000"/>
              </a:buClr>
              <a:buSzPts val="1400"/>
              <a:buFont typeface="Times New Roman"/>
              <a:buNone/>
              <a:defRPr b="0" i="0" sz="1800" u="none" cap="none" strike="noStrike">
                <a:solidFill>
                  <a:srgbClr val="000000"/>
                </a:solidFill>
                <a:latin typeface="Times New Roman"/>
                <a:ea typeface="Times New Roman"/>
                <a:cs typeface="Times New Roman"/>
                <a:sym typeface="Times New Roman"/>
              </a:defRPr>
            </a:lvl7pPr>
            <a:lvl8pPr indent="-228600" lvl="7" marL="3657600" marR="0" rtl="0" algn="l">
              <a:lnSpc>
                <a:spcPct val="100000"/>
              </a:lnSpc>
              <a:spcBef>
                <a:spcPts val="0"/>
              </a:spcBef>
              <a:spcAft>
                <a:spcPts val="0"/>
              </a:spcAft>
              <a:buClr>
                <a:srgbClr val="000000"/>
              </a:buClr>
              <a:buSzPts val="1400"/>
              <a:buFont typeface="Times New Roman"/>
              <a:buNone/>
              <a:defRPr b="0" i="0" sz="1800" u="none" cap="none" strike="noStrike">
                <a:solidFill>
                  <a:srgbClr val="000000"/>
                </a:solidFill>
                <a:latin typeface="Times New Roman"/>
                <a:ea typeface="Times New Roman"/>
                <a:cs typeface="Times New Roman"/>
                <a:sym typeface="Times New Roman"/>
              </a:defRPr>
            </a:lvl8pPr>
            <a:lvl9pPr indent="-228600" lvl="8" marL="4114800" marR="0" rtl="0" algn="l">
              <a:lnSpc>
                <a:spcPct val="100000"/>
              </a:lnSpc>
              <a:spcBef>
                <a:spcPts val="0"/>
              </a:spcBef>
              <a:spcAft>
                <a:spcPts val="0"/>
              </a:spcAft>
              <a:buClr>
                <a:srgbClr val="000000"/>
              </a:buClr>
              <a:buSzPts val="1400"/>
              <a:buFont typeface="Times New Roman"/>
              <a:buNone/>
              <a:defRPr b="0" i="0" sz="1800" u="none" cap="none" strike="noStrike">
                <a:solidFill>
                  <a:srgbClr val="000000"/>
                </a:solidFill>
                <a:latin typeface="Times New Roman"/>
                <a:ea typeface="Times New Roman"/>
                <a:cs typeface="Times New Roman"/>
                <a:sym typeface="Times New Roman"/>
              </a:defRPr>
            </a:lvl9pPr>
          </a:lstStyle>
          <a:p/>
        </p:txBody>
      </p:sp>
      <p:sp>
        <p:nvSpPr>
          <p:cNvPr id="247" name="Google Shape;247;p89"/>
          <p:cNvSpPr txBox="1"/>
          <p:nvPr>
            <p:ph idx="11" type="ftr"/>
          </p:nvPr>
        </p:nvSpPr>
        <p:spPr>
          <a:xfrm>
            <a:off x="3109134" y="4783225"/>
            <a:ext cx="2925600" cy="2769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8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48" name="Google Shape;248;p89"/>
          <p:cNvSpPr txBox="1"/>
          <p:nvPr>
            <p:ph idx="10" type="dt"/>
          </p:nvPr>
        </p:nvSpPr>
        <p:spPr>
          <a:xfrm>
            <a:off x="457056" y="4783225"/>
            <a:ext cx="2103300" cy="2769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249" name="Google Shape;249;p89"/>
          <p:cNvSpPr txBox="1"/>
          <p:nvPr>
            <p:ph idx="12" type="sldNum"/>
          </p:nvPr>
        </p:nvSpPr>
        <p:spPr>
          <a:xfrm>
            <a:off x="6583622" y="4783225"/>
            <a:ext cx="2103300" cy="276900"/>
          </a:xfrm>
          <a:prstGeom prst="rect">
            <a:avLst/>
          </a:prstGeom>
          <a:noFill/>
          <a:ln>
            <a:noFill/>
          </a:ln>
        </p:spPr>
        <p:txBody>
          <a:bodyPr anchorCtr="0" anchor="t" bIns="0" lIns="0" spcFirstLastPara="1" rIns="0" wrap="square" tIns="0">
            <a:noAutofit/>
          </a:bodyPr>
          <a:lstStyle>
            <a:lvl1pPr indent="0" lvl="0"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800"/>
              <a:buFont typeface="Arial"/>
              <a:buNone/>
              <a:defRPr b="0" i="0" sz="1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84" r:id="rId1"/>
    <p:sldLayoutId id="2147483685" r:id="rId2"/>
    <p:sldLayoutId id="2147483686" r:id="rId3"/>
    <p:sldLayoutId id="2147483687" r:id="rId4"/>
    <p:sldLayoutId id="2147483688" r:id="rId5"/>
    <p:sldLayoutId id="214748368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3" name="Shape 303"/>
        <p:cNvGrpSpPr/>
        <p:nvPr/>
      </p:nvGrpSpPr>
      <p:grpSpPr>
        <a:xfrm>
          <a:off x="0" y="0"/>
          <a:ext cx="0" cy="0"/>
          <a:chOff x="0" y="0"/>
          <a:chExt cx="0" cy="0"/>
        </a:xfrm>
      </p:grpSpPr>
      <p:sp>
        <p:nvSpPr>
          <p:cNvPr id="304" name="Google Shape;304;p92"/>
          <p:cNvSpPr txBox="1"/>
          <p:nvPr>
            <p:ph type="title"/>
          </p:nvPr>
        </p:nvSpPr>
        <p:spPr>
          <a:xfrm>
            <a:off x="264269" y="185553"/>
            <a:ext cx="8615400" cy="2202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600"/>
              <a:buFont typeface="Arial"/>
              <a:buNone/>
              <a:defRPr b="0" i="0" sz="800" u="none" cap="none" strike="noStrike">
                <a:solidFill>
                  <a:schemeClr val="dk2"/>
                </a:solidFill>
                <a:latin typeface="Calibri"/>
                <a:ea typeface="Calibri"/>
                <a:cs typeface="Calibri"/>
                <a:sym typeface="Calibri"/>
              </a:defRPr>
            </a:lvl1pPr>
            <a:lvl2pPr lvl="1" marR="0" rtl="0" algn="ctr">
              <a:lnSpc>
                <a:spcPct val="100000"/>
              </a:lnSpc>
              <a:spcBef>
                <a:spcPts val="0"/>
              </a:spcBef>
              <a:spcAft>
                <a:spcPts val="0"/>
              </a:spcAft>
              <a:buClr>
                <a:srgbClr val="000000"/>
              </a:buClr>
              <a:buSzPts val="600"/>
              <a:buFont typeface="Arial"/>
              <a:buNone/>
              <a:defRPr b="0" i="0" sz="800" u="none" cap="none" strike="noStrike">
                <a:solidFill>
                  <a:schemeClr val="dk2"/>
                </a:solidFill>
                <a:latin typeface="Calibri"/>
                <a:ea typeface="Calibri"/>
                <a:cs typeface="Calibri"/>
                <a:sym typeface="Calibri"/>
              </a:defRPr>
            </a:lvl2pPr>
            <a:lvl3pPr lvl="2" marR="0" rtl="0" algn="ctr">
              <a:lnSpc>
                <a:spcPct val="100000"/>
              </a:lnSpc>
              <a:spcBef>
                <a:spcPts val="0"/>
              </a:spcBef>
              <a:spcAft>
                <a:spcPts val="0"/>
              </a:spcAft>
              <a:buClr>
                <a:srgbClr val="000000"/>
              </a:buClr>
              <a:buSzPts val="600"/>
              <a:buFont typeface="Arial"/>
              <a:buNone/>
              <a:defRPr b="0" i="0" sz="800" u="none" cap="none" strike="noStrike">
                <a:solidFill>
                  <a:schemeClr val="dk2"/>
                </a:solidFill>
                <a:latin typeface="Calibri"/>
                <a:ea typeface="Calibri"/>
                <a:cs typeface="Calibri"/>
                <a:sym typeface="Calibri"/>
              </a:defRPr>
            </a:lvl3pPr>
            <a:lvl4pPr lvl="3" marR="0" rtl="0" algn="ctr">
              <a:lnSpc>
                <a:spcPct val="100000"/>
              </a:lnSpc>
              <a:spcBef>
                <a:spcPts val="0"/>
              </a:spcBef>
              <a:spcAft>
                <a:spcPts val="0"/>
              </a:spcAft>
              <a:buClr>
                <a:srgbClr val="000000"/>
              </a:buClr>
              <a:buSzPts val="600"/>
              <a:buFont typeface="Arial"/>
              <a:buNone/>
              <a:defRPr b="0" i="0" sz="800" u="none" cap="none" strike="noStrike">
                <a:solidFill>
                  <a:schemeClr val="dk2"/>
                </a:solidFill>
                <a:latin typeface="Calibri"/>
                <a:ea typeface="Calibri"/>
                <a:cs typeface="Calibri"/>
                <a:sym typeface="Calibri"/>
              </a:defRPr>
            </a:lvl4pPr>
            <a:lvl5pPr lvl="4" marR="0" rtl="0" algn="ctr">
              <a:lnSpc>
                <a:spcPct val="100000"/>
              </a:lnSpc>
              <a:spcBef>
                <a:spcPts val="0"/>
              </a:spcBef>
              <a:spcAft>
                <a:spcPts val="0"/>
              </a:spcAft>
              <a:buClr>
                <a:srgbClr val="000000"/>
              </a:buClr>
              <a:buSzPts val="600"/>
              <a:buFont typeface="Arial"/>
              <a:buNone/>
              <a:defRPr b="0" i="0" sz="800" u="none" cap="none" strike="noStrike">
                <a:solidFill>
                  <a:schemeClr val="dk2"/>
                </a:solidFill>
                <a:latin typeface="Calibri"/>
                <a:ea typeface="Calibri"/>
                <a:cs typeface="Calibri"/>
                <a:sym typeface="Calibri"/>
              </a:defRPr>
            </a:lvl5pPr>
            <a:lvl6pPr lvl="5" marR="0" rtl="0" algn="ctr">
              <a:lnSpc>
                <a:spcPct val="100000"/>
              </a:lnSpc>
              <a:spcBef>
                <a:spcPts val="0"/>
              </a:spcBef>
              <a:spcAft>
                <a:spcPts val="0"/>
              </a:spcAft>
              <a:buClr>
                <a:srgbClr val="000000"/>
              </a:buClr>
              <a:buSzPts val="600"/>
              <a:buFont typeface="Arial"/>
              <a:buNone/>
              <a:defRPr b="0" i="0" sz="800" u="none" cap="none" strike="noStrike">
                <a:solidFill>
                  <a:schemeClr val="dk2"/>
                </a:solidFill>
                <a:latin typeface="Calibri"/>
                <a:ea typeface="Calibri"/>
                <a:cs typeface="Calibri"/>
                <a:sym typeface="Calibri"/>
              </a:defRPr>
            </a:lvl6pPr>
            <a:lvl7pPr lvl="6" marR="0" rtl="0" algn="ctr">
              <a:lnSpc>
                <a:spcPct val="100000"/>
              </a:lnSpc>
              <a:spcBef>
                <a:spcPts val="0"/>
              </a:spcBef>
              <a:spcAft>
                <a:spcPts val="0"/>
              </a:spcAft>
              <a:buClr>
                <a:srgbClr val="000000"/>
              </a:buClr>
              <a:buSzPts val="600"/>
              <a:buFont typeface="Arial"/>
              <a:buNone/>
              <a:defRPr b="0" i="0" sz="800" u="none" cap="none" strike="noStrike">
                <a:solidFill>
                  <a:schemeClr val="dk2"/>
                </a:solidFill>
                <a:latin typeface="Calibri"/>
                <a:ea typeface="Calibri"/>
                <a:cs typeface="Calibri"/>
                <a:sym typeface="Calibri"/>
              </a:defRPr>
            </a:lvl7pPr>
            <a:lvl8pPr lvl="7" marR="0" rtl="0" algn="ctr">
              <a:lnSpc>
                <a:spcPct val="100000"/>
              </a:lnSpc>
              <a:spcBef>
                <a:spcPts val="0"/>
              </a:spcBef>
              <a:spcAft>
                <a:spcPts val="0"/>
              </a:spcAft>
              <a:buClr>
                <a:srgbClr val="000000"/>
              </a:buClr>
              <a:buSzPts val="600"/>
              <a:buFont typeface="Arial"/>
              <a:buNone/>
              <a:defRPr b="0" i="0" sz="800" u="none" cap="none" strike="noStrike">
                <a:solidFill>
                  <a:schemeClr val="dk2"/>
                </a:solidFill>
                <a:latin typeface="Calibri"/>
                <a:ea typeface="Calibri"/>
                <a:cs typeface="Calibri"/>
                <a:sym typeface="Calibri"/>
              </a:defRPr>
            </a:lvl8pPr>
            <a:lvl9pPr lvl="8" marR="0" rtl="0" algn="ctr">
              <a:lnSpc>
                <a:spcPct val="100000"/>
              </a:lnSpc>
              <a:spcBef>
                <a:spcPts val="0"/>
              </a:spcBef>
              <a:spcAft>
                <a:spcPts val="0"/>
              </a:spcAft>
              <a:buClr>
                <a:srgbClr val="000000"/>
              </a:buClr>
              <a:buSzPts val="600"/>
              <a:buFont typeface="Arial"/>
              <a:buNone/>
              <a:defRPr b="0" i="0" sz="800" u="none" cap="none" strike="noStrike">
                <a:solidFill>
                  <a:schemeClr val="dk2"/>
                </a:solidFill>
                <a:latin typeface="Calibri"/>
                <a:ea typeface="Calibri"/>
                <a:cs typeface="Calibri"/>
                <a:sym typeface="Calibri"/>
              </a:defRPr>
            </a:lvl9pPr>
          </a:lstStyle>
          <a:p/>
        </p:txBody>
      </p:sp>
      <p:sp>
        <p:nvSpPr>
          <p:cNvPr id="305" name="Google Shape;305;p92"/>
          <p:cNvSpPr txBox="1"/>
          <p:nvPr>
            <p:ph idx="1" type="body"/>
          </p:nvPr>
        </p:nvSpPr>
        <p:spPr>
          <a:xfrm>
            <a:off x="1249141" y="1188406"/>
            <a:ext cx="6645600" cy="1033200"/>
          </a:xfrm>
          <a:prstGeom prst="rect">
            <a:avLst/>
          </a:prstGeom>
          <a:noFill/>
          <a:ln>
            <a:noFill/>
          </a:ln>
        </p:spPr>
        <p:txBody>
          <a:bodyPr anchorCtr="0" anchor="t" bIns="0" lIns="0" spcFirstLastPara="1" rIns="0" wrap="square" tIns="0">
            <a:spAutoFit/>
          </a:bodyPr>
          <a:lstStyle>
            <a:lvl1pPr indent="-228600" lvl="0" marL="457200" marR="0" rtl="0" algn="l">
              <a:lnSpc>
                <a:spcPct val="100000"/>
              </a:lnSpc>
              <a:spcBef>
                <a:spcPts val="20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1pPr>
            <a:lvl2pPr indent="-228600" lvl="1" marL="914400" marR="0" rtl="0" algn="l">
              <a:lnSpc>
                <a:spcPct val="100000"/>
              </a:lnSpc>
              <a:spcBef>
                <a:spcPts val="20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20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20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20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600"/>
              <a:buFont typeface="Arial"/>
              <a:buNone/>
              <a:defRPr b="0" i="0" sz="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600"/>
              <a:buFont typeface="Arial"/>
              <a:buNone/>
              <a:defRPr b="0" i="0" sz="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600"/>
              <a:buFont typeface="Arial"/>
              <a:buNone/>
              <a:defRPr b="0" i="0" sz="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600"/>
              <a:buFont typeface="Arial"/>
              <a:buNone/>
              <a:defRPr b="0" i="0" sz="800" u="none" cap="none" strike="noStrike">
                <a:solidFill>
                  <a:srgbClr val="000000"/>
                </a:solidFill>
                <a:latin typeface="Calibri"/>
                <a:ea typeface="Calibri"/>
                <a:cs typeface="Calibri"/>
                <a:sym typeface="Calibri"/>
              </a:defRPr>
            </a:lvl9pPr>
          </a:lstStyle>
          <a:p/>
        </p:txBody>
      </p:sp>
      <p:sp>
        <p:nvSpPr>
          <p:cNvPr id="306" name="Google Shape;306;p92"/>
          <p:cNvSpPr txBox="1"/>
          <p:nvPr>
            <p:ph idx="11" type="ftr"/>
          </p:nvPr>
        </p:nvSpPr>
        <p:spPr>
          <a:xfrm>
            <a:off x="3109133" y="4783224"/>
            <a:ext cx="2925600" cy="2577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600"/>
              <a:buFont typeface="Arial"/>
              <a:buNone/>
              <a:defRPr b="0" i="0" sz="8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9pPr>
          </a:lstStyle>
          <a:p/>
        </p:txBody>
      </p:sp>
      <p:sp>
        <p:nvSpPr>
          <p:cNvPr id="307" name="Google Shape;307;p92"/>
          <p:cNvSpPr txBox="1"/>
          <p:nvPr>
            <p:ph idx="10" type="dt"/>
          </p:nvPr>
        </p:nvSpPr>
        <p:spPr>
          <a:xfrm>
            <a:off x="457055" y="4783224"/>
            <a:ext cx="2103300" cy="2577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600"/>
              <a:buFont typeface="Arial"/>
              <a:buNone/>
              <a:defRPr b="0" i="0" sz="800" u="none" cap="none" strike="noStrike">
                <a:solidFill>
                  <a:srgbClr val="898989"/>
                </a:solidFill>
                <a:latin typeface="Calibri"/>
                <a:ea typeface="Calibri"/>
                <a:cs typeface="Calibri"/>
                <a:sym typeface="Calibri"/>
              </a:defRPr>
            </a:lvl1pPr>
            <a:lvl2pPr lvl="1"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600"/>
              <a:buFont typeface="Arial"/>
              <a:buNone/>
              <a:defRPr b="0" i="0" sz="800" u="none" cap="none" strike="noStrike">
                <a:solidFill>
                  <a:schemeClr val="dk1"/>
                </a:solidFill>
                <a:latin typeface="Calibri"/>
                <a:ea typeface="Calibri"/>
                <a:cs typeface="Calibri"/>
                <a:sym typeface="Calibri"/>
              </a:defRPr>
            </a:lvl9pPr>
          </a:lstStyle>
          <a:p/>
        </p:txBody>
      </p:sp>
      <p:sp>
        <p:nvSpPr>
          <p:cNvPr id="308" name="Google Shape;308;p92"/>
          <p:cNvSpPr txBox="1"/>
          <p:nvPr>
            <p:ph idx="12" type="sldNum"/>
          </p:nvPr>
        </p:nvSpPr>
        <p:spPr>
          <a:xfrm>
            <a:off x="6583622" y="4783224"/>
            <a:ext cx="2103300" cy="1230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1pPr>
            <a:lvl2pPr indent="0" lvl="1" marL="0" marR="0" rtl="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2pPr>
            <a:lvl3pPr indent="0" lvl="2" marL="0" marR="0" rtl="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3pPr>
            <a:lvl4pPr indent="0" lvl="3" marL="0" marR="0" rtl="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4pPr>
            <a:lvl5pPr indent="0" lvl="4" marL="0" marR="0" rtl="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5pPr>
            <a:lvl6pPr indent="0" lvl="5" marL="0" marR="0" rtl="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6pPr>
            <a:lvl7pPr indent="0" lvl="6" marL="0" marR="0" rtl="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7pPr>
            <a:lvl8pPr indent="0" lvl="7" marL="0" marR="0" rtl="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8pPr>
            <a:lvl9pPr indent="0" lvl="8" marL="0" marR="0" rtl="0" algn="r">
              <a:lnSpc>
                <a:spcPct val="100000"/>
              </a:lnSpc>
              <a:spcBef>
                <a:spcPts val="0"/>
              </a:spcBef>
              <a:spcAft>
                <a:spcPts val="0"/>
              </a:spcAft>
              <a:buClr>
                <a:srgbClr val="898989"/>
              </a:buClr>
              <a:buSzPts val="800"/>
              <a:buFont typeface="Calibri"/>
              <a:buNone/>
              <a:defRPr b="0" i="0" sz="8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sz="6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91"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3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19.png"/><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21.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 Id="rId3" Type="http://schemas.openxmlformats.org/officeDocument/2006/relationships/image" Target="../media/image2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9.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0.xml"/><Relationship Id="rId3" Type="http://schemas.openxmlformats.org/officeDocument/2006/relationships/image" Target="../media/image9.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1.xml"/><Relationship Id="rId3" Type="http://schemas.openxmlformats.org/officeDocument/2006/relationships/image" Target="../media/image1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2.xml"/><Relationship Id="rId3" Type="http://schemas.openxmlformats.org/officeDocument/2006/relationships/image" Target="../media/image14.png"/><Relationship Id="rId4" Type="http://schemas.openxmlformats.org/officeDocument/2006/relationships/image" Target="../media/image1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3.xml"/><Relationship Id="rId3" Type="http://schemas.openxmlformats.org/officeDocument/2006/relationships/image" Target="../media/image28.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4.xml"/><Relationship Id="rId3" Type="http://schemas.openxmlformats.org/officeDocument/2006/relationships/image" Target="../media/image28.jpg"/><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5.xml"/><Relationship Id="rId3" Type="http://schemas.openxmlformats.org/officeDocument/2006/relationships/image" Target="../media/image2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6.xml"/><Relationship Id="rId3" Type="http://schemas.openxmlformats.org/officeDocument/2006/relationships/image" Target="../media/image25.png"/><Relationship Id="rId4" Type="http://schemas.openxmlformats.org/officeDocument/2006/relationships/image" Target="../media/image1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7.xml"/><Relationship Id="rId3" Type="http://schemas.openxmlformats.org/officeDocument/2006/relationships/image" Target="../media/image25.png"/><Relationship Id="rId4" Type="http://schemas.openxmlformats.org/officeDocument/2006/relationships/image" Target="../media/image27.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8.xml"/><Relationship Id="rId3" Type="http://schemas.openxmlformats.org/officeDocument/2006/relationships/image" Target="../media/image2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9.xml"/><Relationship Id="rId3" Type="http://schemas.openxmlformats.org/officeDocument/2006/relationships/image" Target="../media/image36.png"/><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 Id="rId3" Type="http://schemas.openxmlformats.org/officeDocument/2006/relationships/image" Target="../media/image3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1.xml"/><Relationship Id="rId3" Type="http://schemas.openxmlformats.org/officeDocument/2006/relationships/image" Target="../media/image4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 Id="rId3" Type="http://schemas.openxmlformats.org/officeDocument/2006/relationships/image" Target="../media/image3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3.xml"/><Relationship Id="rId3" Type="http://schemas.openxmlformats.org/officeDocument/2006/relationships/image" Target="../media/image3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 Id="rId3" Type="http://schemas.openxmlformats.org/officeDocument/2006/relationships/image" Target="../media/image3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 Id="rId3" Type="http://schemas.openxmlformats.org/officeDocument/2006/relationships/image" Target="../media/image43.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 Id="rId3" Type="http://schemas.openxmlformats.org/officeDocument/2006/relationships/image" Target="../media/image4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2.xml"/><Relationship Id="rId3" Type="http://schemas.openxmlformats.org/officeDocument/2006/relationships/image" Target="../media/image29.png"/><Relationship Id="rId4" Type="http://schemas.openxmlformats.org/officeDocument/2006/relationships/image" Target="../media/image3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3.xml"/><Relationship Id="rId3" Type="http://schemas.openxmlformats.org/officeDocument/2006/relationships/image" Target="../media/image30.png"/><Relationship Id="rId4" Type="http://schemas.openxmlformats.org/officeDocument/2006/relationships/image" Target="../media/image44.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2.xml"/><Relationship Id="rId3" Type="http://schemas.openxmlformats.org/officeDocument/2006/relationships/image" Target="../media/image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63.xml"/><Relationship Id="rId3" Type="http://schemas.openxmlformats.org/officeDocument/2006/relationships/image" Target="../media/image1.png"/><Relationship Id="rId4" Type="http://schemas.openxmlformats.org/officeDocument/2006/relationships/image" Target="../media/image40.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4.xml"/><Relationship Id="rId3" Type="http://schemas.openxmlformats.org/officeDocument/2006/relationships/image" Target="../media/image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5.xml"/><Relationship Id="rId3" Type="http://schemas.openxmlformats.org/officeDocument/2006/relationships/image" Target="../media/image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6.xml"/><Relationship Id="rId3" Type="http://schemas.openxmlformats.org/officeDocument/2006/relationships/image" Target="../media/image1.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7.xml"/><Relationship Id="rId3" Type="http://schemas.openxmlformats.org/officeDocument/2006/relationships/image" Target="../media/image1.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8.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1"/>
          <p:cNvSpPr txBox="1"/>
          <p:nvPr>
            <p:ph type="ctrTitle"/>
          </p:nvPr>
        </p:nvSpPr>
        <p:spPr>
          <a:xfrm>
            <a:off x="2457847" y="1228368"/>
            <a:ext cx="6229200" cy="1340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dk1"/>
              </a:buClr>
              <a:buSzPts val="3600"/>
              <a:buFont typeface="Calibri"/>
              <a:buNone/>
            </a:pPr>
            <a:r>
              <a:rPr b="0" lang="en-IN" sz="3000">
                <a:solidFill>
                  <a:schemeClr val="dk1"/>
                </a:solidFill>
                <a:latin typeface="Calibri"/>
                <a:ea typeface="Calibri"/>
                <a:cs typeface="Calibri"/>
                <a:sym typeface="Calibri"/>
              </a:rPr>
              <a:t>End-to-End Deblurring with Denoising and Saturation Handling</a:t>
            </a:r>
            <a:endParaRPr/>
          </a:p>
        </p:txBody>
      </p:sp>
      <p:sp>
        <p:nvSpPr>
          <p:cNvPr id="320" name="Google Shape;320;p1"/>
          <p:cNvSpPr txBox="1"/>
          <p:nvPr/>
        </p:nvSpPr>
        <p:spPr>
          <a:xfrm>
            <a:off x="3462696" y="2326233"/>
            <a:ext cx="4826100" cy="339300"/>
          </a:xfrm>
          <a:prstGeom prst="rect">
            <a:avLst/>
          </a:prstGeom>
          <a:noFill/>
          <a:ln>
            <a:noFill/>
          </a:ln>
        </p:spPr>
        <p:txBody>
          <a:bodyPr anchorCtr="0" anchor="t" bIns="20775" lIns="41575" spcFirstLastPara="1" rIns="41575" wrap="square" tIns="20775">
            <a:noAutofit/>
          </a:bodyPr>
          <a:lstStyle/>
          <a:p>
            <a:pPr indent="0" lvl="0" marL="0" marR="0" rtl="0" algn="ctr">
              <a:lnSpc>
                <a:spcPct val="100000"/>
              </a:lnSpc>
              <a:spcBef>
                <a:spcPts val="0"/>
              </a:spcBef>
              <a:spcAft>
                <a:spcPts val="0"/>
              </a:spcAft>
              <a:buClr>
                <a:srgbClr val="0033CC"/>
              </a:buClr>
              <a:buSzPts val="1800"/>
              <a:buFont typeface="Calibri"/>
              <a:buNone/>
            </a:pPr>
            <a:r>
              <a:rPr b="1" i="0" lang="en-IN" sz="1800" u="none" cap="none" strike="noStrike">
                <a:solidFill>
                  <a:srgbClr val="0033CC"/>
                </a:solidFill>
                <a:latin typeface="Calibri"/>
                <a:ea typeface="Calibri"/>
                <a:cs typeface="Calibri"/>
                <a:sym typeface="Calibri"/>
              </a:rPr>
              <a:t>18EC64 : BE Minor Project Final Presentation</a:t>
            </a:r>
            <a:endParaRPr b="0" i="0" sz="600" u="none" cap="none" strike="noStrike">
              <a:solidFill>
                <a:srgbClr val="000000"/>
              </a:solidFill>
              <a:latin typeface="Arial"/>
              <a:ea typeface="Arial"/>
              <a:cs typeface="Arial"/>
              <a:sym typeface="Arial"/>
            </a:endParaRPr>
          </a:p>
          <a:p>
            <a:pPr indent="0" lvl="0" marL="0" marR="0" rtl="0" algn="l">
              <a:lnSpc>
                <a:spcPct val="100000"/>
              </a:lnSpc>
              <a:spcBef>
                <a:spcPts val="300"/>
              </a:spcBef>
              <a:spcAft>
                <a:spcPts val="0"/>
              </a:spcAft>
              <a:buClr>
                <a:srgbClr val="000000"/>
              </a:buClr>
              <a:buSzPts val="1500"/>
              <a:buFont typeface="Calibri"/>
              <a:buNone/>
            </a:pPr>
            <a:r>
              <a:t/>
            </a:r>
            <a:endParaRPr b="1" i="0" sz="15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Arial"/>
              <a:buNone/>
            </a:pPr>
            <a:r>
              <a:t/>
            </a:r>
            <a:endParaRPr b="1" i="0" sz="1500" u="none" cap="none" strike="noStrike">
              <a:solidFill>
                <a:srgbClr val="000000"/>
              </a:solidFill>
              <a:latin typeface="Calibri"/>
              <a:ea typeface="Calibri"/>
              <a:cs typeface="Calibri"/>
              <a:sym typeface="Calibri"/>
            </a:endParaRPr>
          </a:p>
        </p:txBody>
      </p:sp>
      <p:sp>
        <p:nvSpPr>
          <p:cNvPr id="321" name="Google Shape;321;p1"/>
          <p:cNvSpPr txBox="1"/>
          <p:nvPr/>
        </p:nvSpPr>
        <p:spPr>
          <a:xfrm>
            <a:off x="2645146" y="2914152"/>
            <a:ext cx="5198700" cy="857700"/>
          </a:xfrm>
          <a:prstGeom prst="rect">
            <a:avLst/>
          </a:prstGeom>
          <a:noFill/>
          <a:ln>
            <a:noFill/>
          </a:ln>
        </p:spPr>
        <p:txBody>
          <a:bodyPr anchorCtr="0" anchor="t" bIns="20775" lIns="41575" spcFirstLastPara="1" rIns="41575" wrap="square" tIns="20775">
            <a:spAutoFit/>
          </a:bodyPr>
          <a:lstStyle/>
          <a:p>
            <a:pPr indent="0" lvl="0" marL="0" marR="0" rtl="0" algn="l">
              <a:lnSpc>
                <a:spcPct val="100000"/>
              </a:lnSpc>
              <a:spcBef>
                <a:spcPts val="0"/>
              </a:spcBef>
              <a:spcAft>
                <a:spcPts val="0"/>
              </a:spcAft>
              <a:buClr>
                <a:srgbClr val="000000"/>
              </a:buClr>
              <a:buSzPts val="1500"/>
              <a:buFont typeface="Calibri"/>
              <a:buNone/>
            </a:pPr>
            <a:r>
              <a:rPr b="1" i="0" lang="en-IN" sz="1500" u="none" cap="none" strike="noStrike">
                <a:solidFill>
                  <a:srgbClr val="000000"/>
                </a:solidFill>
                <a:latin typeface="Calibri"/>
                <a:ea typeface="Calibri"/>
                <a:cs typeface="Calibri"/>
                <a:sym typeface="Calibri"/>
              </a:rPr>
              <a:t>Aritra Raychaudhuri	          		1RV19EC028</a:t>
            </a:r>
            <a:endParaRPr b="1" i="0" sz="15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Calibri"/>
              <a:buNone/>
            </a:pPr>
            <a:r>
              <a:rPr b="1" i="0" lang="en-IN" sz="1500" u="none" cap="none" strike="noStrike">
                <a:solidFill>
                  <a:srgbClr val="000000"/>
                </a:solidFill>
                <a:latin typeface="Calibri"/>
                <a:ea typeface="Calibri"/>
                <a:cs typeface="Calibri"/>
                <a:sym typeface="Calibri"/>
              </a:rPr>
              <a:t>Moneet Mohan Devadig	                      1RV19EC098</a:t>
            </a:r>
            <a:endParaRPr b="1" i="0" sz="15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500"/>
              <a:buFont typeface="Calibri"/>
              <a:buNone/>
            </a:pPr>
            <a:r>
              <a:rPr b="1" i="0" lang="en-IN" sz="1500" u="none" cap="none" strike="noStrike">
                <a:solidFill>
                  <a:srgbClr val="000000"/>
                </a:solidFill>
                <a:latin typeface="Calibri"/>
                <a:ea typeface="Calibri"/>
                <a:cs typeface="Calibri"/>
                <a:sym typeface="Calibri"/>
              </a:rPr>
              <a:t>Pragya Sen                           		1RV19EC126 </a:t>
            </a:r>
            <a:endParaRPr b="1" i="0" sz="15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800"/>
              <a:buFont typeface="Calibri"/>
              <a:buNone/>
            </a:pPr>
            <a:r>
              <a:rPr b="1" i="0" lang="en-IN" sz="800" u="none" cap="none" strike="noStrike">
                <a:solidFill>
                  <a:srgbClr val="000000"/>
                </a:solidFill>
                <a:latin typeface="Calibri"/>
                <a:ea typeface="Calibri"/>
                <a:cs typeface="Calibri"/>
                <a:sym typeface="Calibri"/>
              </a:rPr>
              <a:t> </a:t>
            </a:r>
            <a:endParaRPr b="0" i="0" sz="600" u="none" cap="none" strike="noStrike">
              <a:solidFill>
                <a:srgbClr val="000000"/>
              </a:solidFill>
              <a:latin typeface="Arial"/>
              <a:ea typeface="Arial"/>
              <a:cs typeface="Arial"/>
              <a:sym typeface="Arial"/>
            </a:endParaRPr>
          </a:p>
        </p:txBody>
      </p:sp>
      <p:sp>
        <p:nvSpPr>
          <p:cNvPr id="322" name="Google Shape;322;p1"/>
          <p:cNvSpPr txBox="1"/>
          <p:nvPr/>
        </p:nvSpPr>
        <p:spPr>
          <a:xfrm>
            <a:off x="2103466" y="3839693"/>
            <a:ext cx="5005800" cy="734700"/>
          </a:xfrm>
          <a:prstGeom prst="rect">
            <a:avLst/>
          </a:prstGeom>
          <a:noFill/>
          <a:ln>
            <a:noFill/>
          </a:ln>
        </p:spPr>
        <p:txBody>
          <a:bodyPr anchorCtr="0" anchor="t" bIns="20775" lIns="41575" spcFirstLastPara="1" rIns="41575" wrap="square" tIns="20775">
            <a:spAutoFit/>
          </a:bodyPr>
          <a:lstStyle/>
          <a:p>
            <a:pPr indent="0" lvl="0" marL="0" marR="0" rtl="0" algn="l">
              <a:lnSpc>
                <a:spcPct val="100000"/>
              </a:lnSpc>
              <a:spcBef>
                <a:spcPts val="0"/>
              </a:spcBef>
              <a:spcAft>
                <a:spcPts val="0"/>
              </a:spcAft>
              <a:buClr>
                <a:srgbClr val="000000"/>
              </a:buClr>
              <a:buSzPts val="1500"/>
              <a:buFont typeface="Calibri"/>
              <a:buNone/>
            </a:pPr>
            <a:r>
              <a:rPr b="1" i="0" lang="en-IN" sz="1500" u="none" cap="none" strike="noStrike">
                <a:solidFill>
                  <a:srgbClr val="000000"/>
                </a:solidFill>
                <a:latin typeface="Calibri"/>
                <a:ea typeface="Calibri"/>
                <a:cs typeface="Calibri"/>
                <a:sym typeface="Calibri"/>
              </a:rPr>
              <a:t>Guide Name: Mahendra BM</a:t>
            </a:r>
            <a:endParaRPr b="0" i="0" sz="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Calibri"/>
              <a:buNone/>
            </a:pPr>
            <a:r>
              <a:rPr b="1" i="0" lang="en-IN" sz="1500" u="none" cap="none" strike="noStrike">
                <a:solidFill>
                  <a:srgbClr val="000000"/>
                </a:solidFill>
                <a:latin typeface="Calibri"/>
                <a:ea typeface="Calibri"/>
                <a:cs typeface="Calibri"/>
                <a:sym typeface="Calibri"/>
              </a:rPr>
              <a:t>Designation: Assistant Professor, Department of ECE, RVCE</a:t>
            </a:r>
            <a:endParaRPr b="0" i="0" sz="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500"/>
              <a:buFont typeface="Calibri"/>
              <a:buNone/>
            </a:pPr>
            <a:r>
              <a:rPr b="1" i="0" lang="en-IN" sz="1500" u="none" cap="none" strike="noStrike">
                <a:solidFill>
                  <a:srgbClr val="000000"/>
                </a:solidFill>
                <a:latin typeface="Calibri"/>
                <a:ea typeface="Calibri"/>
                <a:cs typeface="Calibri"/>
                <a:sym typeface="Calibri"/>
              </a:rPr>
              <a:t>Department of Electronics and Communication Engineering</a:t>
            </a:r>
            <a:endParaRPr b="0" i="0" sz="6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10"/>
          <p:cNvSpPr txBox="1"/>
          <p:nvPr/>
        </p:nvSpPr>
        <p:spPr>
          <a:xfrm>
            <a:off x="0" y="0"/>
            <a:ext cx="9144000" cy="5143500"/>
          </a:xfrm>
          <a:prstGeom prst="rect">
            <a:avLst/>
          </a:prstGeom>
          <a:solidFill>
            <a:schemeClr val="lt1">
              <a:alpha val="97254"/>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60" name="Google Shape;460;p10"/>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61" name="Google Shape;461;p10"/>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62" name="Google Shape;462;p10"/>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63" name="Google Shape;463;p10"/>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64" name="Google Shape;464;p10"/>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465" name="Google Shape;465;p10"/>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466" name="Google Shape;466;p10"/>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467" name="Google Shape;467;p10"/>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468" name="Google Shape;468;p10"/>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469" name="Google Shape;469;p10"/>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470" name="Google Shape;470;p10"/>
          <p:cNvGraphicFramePr/>
          <p:nvPr/>
        </p:nvGraphicFramePr>
        <p:xfrm>
          <a:off x="64359" y="1282664"/>
          <a:ext cx="3000000" cy="3000000"/>
        </p:xfrm>
        <a:graphic>
          <a:graphicData uri="http://schemas.openxmlformats.org/drawingml/2006/table">
            <a:tbl>
              <a:tblPr>
                <a:noFill/>
                <a:tableStyleId>{693AA79B-ACA8-4D3D-950C-69AC206A45DF}</a:tableStyleId>
              </a:tblPr>
              <a:tblGrid>
                <a:gridCol w="688925"/>
                <a:gridCol w="4939300"/>
                <a:gridCol w="3387125"/>
              </a:tblGrid>
              <a:tr h="646175">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Paper Title, Journal Name, Year </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Major findings / observations</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273300">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5</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1300"/>
                        <a:buFont typeface="Arial"/>
                        <a:buNone/>
                      </a:pPr>
                      <a:r>
                        <a:rPr lang="en-IN" sz="1300" u="none" cap="none" strike="noStrike">
                          <a:latin typeface="Calibri"/>
                          <a:ea typeface="Calibri"/>
                          <a:cs typeface="Calibri"/>
                          <a:sym typeface="Calibri"/>
                        </a:rPr>
                        <a:t>Deep Outlier Handling for Image Deblurring -</a:t>
                      </a:r>
                      <a:r>
                        <a:rPr i="1" lang="en-IN" sz="1300" u="none" cap="none" strike="noStrike">
                          <a:latin typeface="Calibri"/>
                          <a:ea typeface="Calibri"/>
                          <a:cs typeface="Calibri"/>
                          <a:sym typeface="Calibri"/>
                        </a:rPr>
                        <a:t> </a:t>
                      </a:r>
                      <a:r>
                        <a:rPr b="1" i="1" lang="en-IN" sz="1300" u="none" cap="none" strike="noStrike">
                          <a:solidFill>
                            <a:schemeClr val="dk1"/>
                          </a:solidFill>
                          <a:latin typeface="Calibri"/>
                          <a:ea typeface="Calibri"/>
                          <a:cs typeface="Calibri"/>
                          <a:sym typeface="Calibri"/>
                        </a:rPr>
                        <a:t>IEEE Transactions on Image Processing,</a:t>
                      </a:r>
                      <a:r>
                        <a:rPr b="1" i="1" lang="en-IN" sz="1300" u="none" cap="none" strike="noStrike">
                          <a:solidFill>
                            <a:srgbClr val="333333"/>
                          </a:solidFill>
                          <a:latin typeface="Calibri"/>
                          <a:ea typeface="Calibri"/>
                          <a:cs typeface="Calibri"/>
                          <a:sym typeface="Calibri"/>
                        </a:rPr>
                        <a:t> </a:t>
                      </a:r>
                      <a:r>
                        <a:rPr b="1" i="1" lang="en-IN" sz="1300" u="none" cap="none" strike="noStrike">
                          <a:solidFill>
                            <a:srgbClr val="FF0000"/>
                          </a:solidFill>
                          <a:latin typeface="Calibri"/>
                          <a:ea typeface="Calibri"/>
                          <a:cs typeface="Calibri"/>
                          <a:sym typeface="Calibri"/>
                        </a:rPr>
                        <a:t>2021</a:t>
                      </a:r>
                      <a:endParaRPr b="1" i="1" sz="1300" u="none" cap="none" strike="noStrike">
                        <a:solidFill>
                          <a:srgbClr val="FF0000"/>
                        </a:solidFill>
                        <a:latin typeface="Calibri"/>
                        <a:ea typeface="Calibri"/>
                        <a:cs typeface="Calibri"/>
                        <a:sym typeface="Calibri"/>
                      </a:endParaRPr>
                    </a:p>
                    <a:p>
                      <a:pPr indent="0" lvl="0" marL="0" marR="0" rtl="0" algn="l">
                        <a:lnSpc>
                          <a:spcPct val="115000"/>
                        </a:lnSpc>
                        <a:spcBef>
                          <a:spcPts val="0"/>
                        </a:spcBef>
                        <a:spcAft>
                          <a:spcPts val="0"/>
                        </a:spcAft>
                        <a:buClr>
                          <a:schemeClr val="dk1"/>
                        </a:buClr>
                        <a:buSzPts val="1100"/>
                        <a:buFont typeface="Arial"/>
                        <a:buNone/>
                      </a:pPr>
                      <a:r>
                        <a:t/>
                      </a:r>
                      <a:endParaRPr b="1" i="0"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Deep convolutional neural network to directly estimate the confidence map.</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Identify reliable inliers and outliers and facilitate the deblurring process.</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Can be applied to both non-blind and blind image deblurring.</a:t>
                      </a:r>
                      <a:endParaRPr sz="14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1230325">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6</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n-IN" sz="1300" u="none" cap="none" strike="noStrike">
                          <a:latin typeface="Calibri"/>
                          <a:ea typeface="Calibri"/>
                          <a:cs typeface="Calibri"/>
                          <a:sym typeface="Calibri"/>
                        </a:rPr>
                        <a:t>Handling Outliers by Robust M-Estimation in Blind Image Deblurring - </a:t>
                      </a:r>
                      <a:r>
                        <a:rPr b="1" i="1" lang="en-IN" sz="1300" u="none" cap="none" strike="noStrike">
                          <a:latin typeface="Calibri"/>
                          <a:ea typeface="Calibri"/>
                          <a:cs typeface="Calibri"/>
                          <a:sym typeface="Calibri"/>
                        </a:rPr>
                        <a:t>IEEE Transactions on Multimedia, </a:t>
                      </a:r>
                      <a:r>
                        <a:rPr b="1" i="1" lang="en-IN" sz="1300" u="none" cap="none" strike="noStrike">
                          <a:solidFill>
                            <a:srgbClr val="FF0000"/>
                          </a:solidFill>
                          <a:latin typeface="Calibri"/>
                          <a:ea typeface="Calibri"/>
                          <a:cs typeface="Calibri"/>
                          <a:sym typeface="Calibri"/>
                        </a:rPr>
                        <a:t>2021</a:t>
                      </a:r>
                      <a:endParaRPr sz="14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Proposes a blind motion deblurring method for blurred images including light streaks.</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Uses Huber’s M-estimation method.</a:t>
                      </a:r>
                      <a:endParaRPr sz="600" u="none" cap="none" strike="noStrike">
                        <a:solidFill>
                          <a:schemeClr val="dk1"/>
                        </a:solidFill>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Solves the problems of false detection of candidate  light streaks and optimal light streak in existing methods.  </a:t>
                      </a:r>
                      <a:endParaRPr sz="14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bl>
          </a:graphicData>
        </a:graphic>
      </p:graphicFrame>
      <p:sp>
        <p:nvSpPr>
          <p:cNvPr id="471" name="Google Shape;471;p10"/>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Literature Survey</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11"/>
          <p:cNvSpPr txBox="1"/>
          <p:nvPr/>
        </p:nvSpPr>
        <p:spPr>
          <a:xfrm>
            <a:off x="0" y="0"/>
            <a:ext cx="9144000" cy="5143500"/>
          </a:xfrm>
          <a:prstGeom prst="rect">
            <a:avLst/>
          </a:prstGeom>
          <a:solidFill>
            <a:schemeClr val="lt1">
              <a:alpha val="97254"/>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77" name="Google Shape;477;p11"/>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78" name="Google Shape;478;p11"/>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79" name="Google Shape;479;p11"/>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80" name="Google Shape;480;p11"/>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81" name="Google Shape;481;p11"/>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482" name="Google Shape;482;p11"/>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483" name="Google Shape;483;p11"/>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484" name="Google Shape;484;p11"/>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485" name="Google Shape;485;p11"/>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486" name="Google Shape;486;p11"/>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487" name="Google Shape;487;p11"/>
          <p:cNvGraphicFramePr/>
          <p:nvPr/>
        </p:nvGraphicFramePr>
        <p:xfrm>
          <a:off x="64359" y="1282664"/>
          <a:ext cx="3000000" cy="3000000"/>
        </p:xfrm>
        <a:graphic>
          <a:graphicData uri="http://schemas.openxmlformats.org/drawingml/2006/table">
            <a:tbl>
              <a:tblPr>
                <a:noFill/>
                <a:tableStyleId>{693AA79B-ACA8-4D3D-950C-69AC206A45DF}</a:tableStyleId>
              </a:tblPr>
              <a:tblGrid>
                <a:gridCol w="688925"/>
                <a:gridCol w="4948275"/>
                <a:gridCol w="3378150"/>
              </a:tblGrid>
              <a:tr h="646175">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Paper Title, Journal Name, Year </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Major findings / observations</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273300">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7</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IN" sz="1300" u="none" cap="none" strike="noStrike">
                          <a:solidFill>
                            <a:schemeClr val="dk1"/>
                          </a:solidFill>
                          <a:latin typeface="Calibri"/>
                          <a:ea typeface="Calibri"/>
                          <a:cs typeface="Calibri"/>
                          <a:sym typeface="Calibri"/>
                        </a:rPr>
                        <a:t>Noise Robust Generative Adversarial Networks - </a:t>
                      </a:r>
                      <a:r>
                        <a:rPr b="1" i="1" lang="en-IN" sz="1300" u="none" cap="none" strike="noStrike">
                          <a:solidFill>
                            <a:schemeClr val="dk1"/>
                          </a:solidFill>
                          <a:latin typeface="Calibri"/>
                          <a:ea typeface="Calibri"/>
                          <a:cs typeface="Calibri"/>
                          <a:sym typeface="Calibri"/>
                        </a:rPr>
                        <a:t>2020 IEEE/CVF Conference on Computer Vision and Pattern Recognition (CVPR), </a:t>
                      </a:r>
                      <a:r>
                        <a:rPr b="1" i="1" lang="en-IN" sz="1300" u="none" cap="none" strike="noStrike">
                          <a:solidFill>
                            <a:srgbClr val="FF0000"/>
                          </a:solidFill>
                          <a:latin typeface="Calibri"/>
                          <a:ea typeface="Calibri"/>
                          <a:cs typeface="Calibri"/>
                          <a:sym typeface="Calibri"/>
                        </a:rPr>
                        <a:t>2020</a:t>
                      </a:r>
                      <a:endParaRPr b="1" i="1" sz="1300" u="none" cap="none" strike="noStrike">
                        <a:solidFill>
                          <a:srgbClr val="FF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127000" lvl="0" marL="127000" marR="0" rtl="0" algn="l">
                        <a:lnSpc>
                          <a:spcPct val="100000"/>
                        </a:lnSpc>
                        <a:spcBef>
                          <a:spcPts val="0"/>
                        </a:spcBef>
                        <a:spcAft>
                          <a:spcPts val="0"/>
                        </a:spcAft>
                        <a:buClr>
                          <a:srgbClr val="000000"/>
                        </a:buClr>
                        <a:buSzPts val="1300"/>
                        <a:buFont typeface="Arial"/>
                        <a:buChar char="•"/>
                      </a:pPr>
                      <a:r>
                        <a:rPr lang="en-IN" sz="1300" u="none" cap="none" strike="noStrike">
                          <a:latin typeface="Calibri"/>
                          <a:ea typeface="Calibri"/>
                          <a:cs typeface="Calibri"/>
                          <a:sym typeface="Calibri"/>
                        </a:rPr>
                        <a:t>Noise generator captures only noise-specific components.</a:t>
                      </a:r>
                      <a:endParaRPr sz="600" u="none" cap="none" strike="noStrike"/>
                    </a:p>
                    <a:p>
                      <a:pPr indent="-127000" lvl="0" marL="127000" marR="0" rtl="0" algn="l">
                        <a:lnSpc>
                          <a:spcPct val="100000"/>
                        </a:lnSpc>
                        <a:spcBef>
                          <a:spcPts val="0"/>
                        </a:spcBef>
                        <a:spcAft>
                          <a:spcPts val="0"/>
                        </a:spcAft>
                        <a:buClr>
                          <a:srgbClr val="000000"/>
                        </a:buClr>
                        <a:buSzPts val="1300"/>
                        <a:buFont typeface="Arial"/>
                        <a:buChar char="•"/>
                      </a:pPr>
                      <a:r>
                        <a:rPr lang="en-IN" sz="1300" u="none" cap="none" strike="noStrike">
                          <a:latin typeface="Calibri"/>
                          <a:ea typeface="Calibri"/>
                          <a:cs typeface="Calibri"/>
                          <a:sym typeface="Calibri"/>
                        </a:rPr>
                        <a:t>Different variants for signal dependent and signal independent noise.</a:t>
                      </a:r>
                      <a:endParaRPr sz="600" u="none" cap="none" strike="noStrike"/>
                    </a:p>
                    <a:p>
                      <a:pPr indent="-127000" lvl="0" marL="127000" marR="0" rtl="0" algn="l">
                        <a:lnSpc>
                          <a:spcPct val="100000"/>
                        </a:lnSpc>
                        <a:spcBef>
                          <a:spcPts val="0"/>
                        </a:spcBef>
                        <a:spcAft>
                          <a:spcPts val="0"/>
                        </a:spcAft>
                        <a:buClr>
                          <a:srgbClr val="000000"/>
                        </a:buClr>
                        <a:buSzPts val="1300"/>
                        <a:buFont typeface="Arial"/>
                        <a:buChar char="•"/>
                      </a:pPr>
                      <a:r>
                        <a:rPr lang="en-IN" sz="1300" u="none" cap="none" strike="noStrike">
                          <a:latin typeface="Calibri"/>
                          <a:ea typeface="Calibri"/>
                          <a:cs typeface="Calibri"/>
                          <a:sym typeface="Calibri"/>
                        </a:rPr>
                        <a:t>Better PSNR values on LSUN BEDROOM and FFHQ.</a:t>
                      </a:r>
                      <a:endParaRPr sz="1300" u="none" cap="none" strike="noStrike">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1230325">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8</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IN" sz="1300" u="none" cap="none" strike="noStrike">
                          <a:solidFill>
                            <a:schemeClr val="dk1"/>
                          </a:solidFill>
                          <a:latin typeface="Calibri"/>
                          <a:ea typeface="Calibri"/>
                          <a:cs typeface="Calibri"/>
                          <a:sym typeface="Calibri"/>
                        </a:rPr>
                        <a:t>UID-GAN: Unsupervised Image Deblurring via Disentangled Representations -</a:t>
                      </a:r>
                      <a:r>
                        <a:rPr i="1" lang="en-IN" sz="1300" u="none" cap="none" strike="noStrike">
                          <a:solidFill>
                            <a:schemeClr val="dk1"/>
                          </a:solidFill>
                          <a:latin typeface="Calibri"/>
                          <a:ea typeface="Calibri"/>
                          <a:cs typeface="Calibri"/>
                          <a:sym typeface="Calibri"/>
                        </a:rPr>
                        <a:t> </a:t>
                      </a:r>
                      <a:r>
                        <a:rPr b="1" i="1" lang="en-IN" sz="1300" u="none" cap="none" strike="noStrike">
                          <a:solidFill>
                            <a:schemeClr val="dk1"/>
                          </a:solidFill>
                          <a:latin typeface="Calibri"/>
                          <a:ea typeface="Calibri"/>
                          <a:cs typeface="Calibri"/>
                          <a:sym typeface="Calibri"/>
                        </a:rPr>
                        <a:t>IEEE Transactions on Biometrics, Behavior, and Identity Science, </a:t>
                      </a:r>
                      <a:r>
                        <a:rPr b="1" i="1" lang="en-IN" sz="1300" u="none" cap="none" strike="noStrike">
                          <a:solidFill>
                            <a:srgbClr val="FF0000"/>
                          </a:solidFill>
                          <a:latin typeface="Calibri"/>
                          <a:ea typeface="Calibri"/>
                          <a:cs typeface="Calibri"/>
                          <a:sym typeface="Calibri"/>
                        </a:rPr>
                        <a:t>2020</a:t>
                      </a:r>
                      <a:endParaRPr b="1" i="1"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Unsupervised method for blind image deblurring without paired trained images.</a:t>
                      </a:r>
                      <a:endParaRPr sz="1300" u="none" cap="none" strike="noStrike">
                        <a:solidFill>
                          <a:schemeClr val="dk1"/>
                        </a:solidFill>
                        <a:latin typeface="Calibri"/>
                        <a:ea typeface="Calibri"/>
                        <a:cs typeface="Calibri"/>
                        <a:sym typeface="Calibri"/>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Improved deblurring performance by splitting content and blur features.</a:t>
                      </a:r>
                      <a:endParaRPr sz="13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800"/>
                        <a:buFont typeface="Arial"/>
                        <a:buNone/>
                      </a:pPr>
                      <a:r>
                        <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bl>
          </a:graphicData>
        </a:graphic>
      </p:graphicFrame>
      <p:sp>
        <p:nvSpPr>
          <p:cNvPr id="488" name="Google Shape;488;p11"/>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Literature Survey</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2" name="Shape 492"/>
        <p:cNvGrpSpPr/>
        <p:nvPr/>
      </p:nvGrpSpPr>
      <p:grpSpPr>
        <a:xfrm>
          <a:off x="0" y="0"/>
          <a:ext cx="0" cy="0"/>
          <a:chOff x="0" y="0"/>
          <a:chExt cx="0" cy="0"/>
        </a:xfrm>
      </p:grpSpPr>
      <p:sp>
        <p:nvSpPr>
          <p:cNvPr id="493" name="Google Shape;493;p12"/>
          <p:cNvSpPr txBox="1"/>
          <p:nvPr/>
        </p:nvSpPr>
        <p:spPr>
          <a:xfrm>
            <a:off x="0" y="0"/>
            <a:ext cx="9144000" cy="5143500"/>
          </a:xfrm>
          <a:prstGeom prst="rect">
            <a:avLst/>
          </a:prstGeom>
          <a:solidFill>
            <a:schemeClr val="lt1">
              <a:alpha val="97254"/>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94" name="Google Shape;494;p12"/>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95" name="Google Shape;495;p12"/>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96" name="Google Shape;496;p12"/>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97" name="Google Shape;497;p12"/>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98" name="Google Shape;498;p12"/>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499" name="Google Shape;499;p12"/>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500" name="Google Shape;500;p12"/>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501" name="Google Shape;501;p12"/>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502" name="Google Shape;502;p12"/>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503" name="Google Shape;503;p12"/>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504" name="Google Shape;504;p12"/>
          <p:cNvGraphicFramePr/>
          <p:nvPr/>
        </p:nvGraphicFramePr>
        <p:xfrm>
          <a:off x="64359" y="1282664"/>
          <a:ext cx="3000000" cy="3000000"/>
        </p:xfrm>
        <a:graphic>
          <a:graphicData uri="http://schemas.openxmlformats.org/drawingml/2006/table">
            <a:tbl>
              <a:tblPr>
                <a:noFill/>
                <a:tableStyleId>{693AA79B-ACA8-4D3D-950C-69AC206A45DF}</a:tableStyleId>
              </a:tblPr>
              <a:tblGrid>
                <a:gridCol w="688925"/>
                <a:gridCol w="4939300"/>
                <a:gridCol w="3387125"/>
              </a:tblGrid>
              <a:tr h="646175">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Paper Title, Journal Name, Year </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Major findings / observations</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273300">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9</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IN" sz="1300" u="none" cap="none" strike="noStrike">
                          <a:solidFill>
                            <a:schemeClr val="dk1"/>
                          </a:solidFill>
                          <a:latin typeface="Calibri"/>
                          <a:ea typeface="Calibri"/>
                          <a:cs typeface="Calibri"/>
                          <a:sym typeface="Calibri"/>
                        </a:rPr>
                        <a:t>CycleGAN With a Blur Kernel for Deconvolution Microscopy: Optimal Transport Geometry – </a:t>
                      </a:r>
                      <a:r>
                        <a:rPr b="1" i="1" lang="en-IN" sz="1300" u="none" cap="none" strike="noStrike">
                          <a:solidFill>
                            <a:schemeClr val="dk1"/>
                          </a:solidFill>
                          <a:latin typeface="Calibri"/>
                          <a:ea typeface="Calibri"/>
                          <a:cs typeface="Calibri"/>
                          <a:sym typeface="Calibri"/>
                        </a:rPr>
                        <a:t>IEEE Transactions on Computational Imaging, </a:t>
                      </a:r>
                      <a:r>
                        <a:rPr b="1" i="1" lang="en-IN" sz="1300" u="none" cap="none" strike="noStrike">
                          <a:solidFill>
                            <a:srgbClr val="FF0000"/>
                          </a:solidFill>
                          <a:latin typeface="Calibri"/>
                          <a:ea typeface="Calibri"/>
                          <a:cs typeface="Calibri"/>
                          <a:sym typeface="Calibri"/>
                        </a:rPr>
                        <a:t>2020</a:t>
                      </a:r>
                      <a:endParaRPr b="1" i="1" sz="1300" u="none" cap="none" strike="noStrike">
                        <a:solidFill>
                          <a:srgbClr val="FF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FF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Unsupervised cycle-consistent GAN with a linear blur kernel.</a:t>
                      </a:r>
                      <a:endParaRPr sz="600" u="none" cap="none" strike="noStrike">
                        <a:solidFill>
                          <a:schemeClr val="dk1"/>
                        </a:solidFill>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Used for both blind and non-blind image deconvolution. </a:t>
                      </a:r>
                      <a:endParaRPr sz="600" u="none" cap="none" strike="noStrike">
                        <a:solidFill>
                          <a:schemeClr val="dk1"/>
                        </a:solidFill>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Improved efficiency and robustness compared to novel CycleGAN frameworks. </a:t>
                      </a:r>
                      <a:endParaRPr sz="1300" u="none" cap="none" strike="noStrike">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1230325">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10</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just">
                        <a:lnSpc>
                          <a:spcPct val="100000"/>
                        </a:lnSpc>
                        <a:spcBef>
                          <a:spcPts val="0"/>
                        </a:spcBef>
                        <a:spcAft>
                          <a:spcPts val="0"/>
                        </a:spcAft>
                        <a:buClr>
                          <a:schemeClr val="dk1"/>
                        </a:buClr>
                        <a:buSzPts val="1300"/>
                        <a:buFont typeface="Calibri"/>
                        <a:buNone/>
                      </a:pPr>
                      <a:r>
                        <a:rPr lang="en-IN" sz="1300" u="none" cap="none" strike="noStrike">
                          <a:solidFill>
                            <a:srgbClr val="1A1A1A"/>
                          </a:solidFill>
                          <a:latin typeface="Calibri"/>
                          <a:ea typeface="Calibri"/>
                          <a:cs typeface="Calibri"/>
                          <a:sym typeface="Calibri"/>
                        </a:rPr>
                        <a:t>Blind Deblurring of Saturated Images Based on Optimization and Deep Learning for Dynamic Visual Inspection on the Assembly Line </a:t>
                      </a:r>
                      <a:r>
                        <a:rPr lang="en-IN" sz="1300" u="none" cap="none" strike="noStrike">
                          <a:solidFill>
                            <a:schemeClr val="dk1"/>
                          </a:solidFill>
                          <a:latin typeface="Calibri"/>
                          <a:ea typeface="Calibri"/>
                          <a:cs typeface="Calibri"/>
                          <a:sym typeface="Calibri"/>
                        </a:rPr>
                        <a:t>– </a:t>
                      </a:r>
                      <a:r>
                        <a:rPr b="1" i="1" lang="en-IN" sz="1300" u="none" cap="none" strike="noStrike">
                          <a:solidFill>
                            <a:schemeClr val="dk1"/>
                          </a:solidFill>
                          <a:latin typeface="Calibri"/>
                          <a:ea typeface="Calibri"/>
                          <a:cs typeface="Calibri"/>
                          <a:sym typeface="Calibri"/>
                        </a:rPr>
                        <a:t>Symmetry </a:t>
                      </a:r>
                      <a:r>
                        <a:rPr lang="en-IN" sz="1300" u="none" cap="none" strike="noStrike">
                          <a:solidFill>
                            <a:schemeClr val="dk1"/>
                          </a:solidFill>
                          <a:latin typeface="Calibri"/>
                          <a:ea typeface="Calibri"/>
                          <a:cs typeface="Calibri"/>
                          <a:sym typeface="Calibri"/>
                        </a:rPr>
                        <a:t>, </a:t>
                      </a:r>
                      <a:r>
                        <a:rPr b="1" i="1" lang="en-IN" sz="1300" u="none" cap="none" strike="noStrike">
                          <a:solidFill>
                            <a:srgbClr val="FF0000"/>
                          </a:solidFill>
                          <a:latin typeface="Calibri"/>
                          <a:ea typeface="Calibri"/>
                          <a:cs typeface="Calibri"/>
                          <a:sym typeface="Calibri"/>
                        </a:rPr>
                        <a:t>2019</a:t>
                      </a:r>
                      <a:endParaRPr b="1" i="1"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The blur kernel is estimated via features selected from the transform domain. </a:t>
                      </a:r>
                      <a:endParaRPr sz="1300" u="none" cap="none" strike="noStrike">
                        <a:solidFill>
                          <a:schemeClr val="dk1"/>
                        </a:solidFill>
                        <a:latin typeface="Calibri"/>
                        <a:ea typeface="Calibri"/>
                        <a:cs typeface="Calibri"/>
                        <a:sym typeface="Calibri"/>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Deconvolution iteratively performs deblurring and denoising. </a:t>
                      </a:r>
                      <a:endParaRPr sz="1300" u="none" cap="none" strike="noStrike">
                        <a:solidFill>
                          <a:schemeClr val="dk1"/>
                        </a:solidFill>
                        <a:latin typeface="Calibri"/>
                        <a:ea typeface="Calibri"/>
                        <a:cs typeface="Calibri"/>
                        <a:sym typeface="Calibri"/>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Deblurring aims at rejecting outliers and denoising is performed using CNN. </a:t>
                      </a:r>
                      <a:endParaRPr sz="13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800"/>
                        <a:buFont typeface="Arial"/>
                        <a:buNone/>
                      </a:pPr>
                      <a:r>
                        <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bl>
          </a:graphicData>
        </a:graphic>
      </p:graphicFrame>
      <p:sp>
        <p:nvSpPr>
          <p:cNvPr id="505" name="Google Shape;505;p12"/>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Literature Survey</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13"/>
          <p:cNvSpPr txBox="1"/>
          <p:nvPr/>
        </p:nvSpPr>
        <p:spPr>
          <a:xfrm>
            <a:off x="0" y="0"/>
            <a:ext cx="9144000" cy="5143500"/>
          </a:xfrm>
          <a:prstGeom prst="rect">
            <a:avLst/>
          </a:prstGeom>
          <a:solidFill>
            <a:schemeClr val="lt1">
              <a:alpha val="97254"/>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11" name="Google Shape;511;p13"/>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12" name="Google Shape;512;p13"/>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13" name="Google Shape;513;p13"/>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14" name="Google Shape;514;p13"/>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15" name="Google Shape;515;p13"/>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516" name="Google Shape;516;p13"/>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517" name="Google Shape;517;p13"/>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518" name="Google Shape;518;p13"/>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519" name="Google Shape;519;p13"/>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520" name="Google Shape;520;p13"/>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521" name="Google Shape;521;p13"/>
          <p:cNvGraphicFramePr/>
          <p:nvPr/>
        </p:nvGraphicFramePr>
        <p:xfrm>
          <a:off x="64359" y="1282664"/>
          <a:ext cx="3000000" cy="3000000"/>
        </p:xfrm>
        <a:graphic>
          <a:graphicData uri="http://schemas.openxmlformats.org/drawingml/2006/table">
            <a:tbl>
              <a:tblPr>
                <a:noFill/>
                <a:tableStyleId>{693AA79B-ACA8-4D3D-950C-69AC206A45DF}</a:tableStyleId>
              </a:tblPr>
              <a:tblGrid>
                <a:gridCol w="688925"/>
                <a:gridCol w="4939300"/>
                <a:gridCol w="3387125"/>
              </a:tblGrid>
              <a:tr h="646175">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Paper Title, Journal Name, Year </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Major findings / observations</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273300">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11</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just">
                        <a:lnSpc>
                          <a:spcPct val="100000"/>
                        </a:lnSpc>
                        <a:spcBef>
                          <a:spcPts val="0"/>
                        </a:spcBef>
                        <a:spcAft>
                          <a:spcPts val="0"/>
                        </a:spcAft>
                        <a:buClr>
                          <a:srgbClr val="000000"/>
                        </a:buClr>
                        <a:buSzPts val="1300"/>
                        <a:buFont typeface="Calibri"/>
                        <a:buNone/>
                      </a:pPr>
                      <a:r>
                        <a:rPr lang="en-IN" sz="1300" u="none" cap="none" strike="noStrike">
                          <a:solidFill>
                            <a:srgbClr val="1A1A1A"/>
                          </a:solidFill>
                          <a:latin typeface="Calibri"/>
                          <a:ea typeface="Calibri"/>
                          <a:cs typeface="Calibri"/>
                          <a:sym typeface="Calibri"/>
                        </a:rPr>
                        <a:t>Deep Multi-scale Convolutional Neural Network for Dynamic Scene Deblurring  </a:t>
                      </a:r>
                      <a:r>
                        <a:rPr b="0" i="0" lang="en-IN" sz="1300" u="none" cap="none" strike="noStrike">
                          <a:solidFill>
                            <a:srgbClr val="000000"/>
                          </a:solidFill>
                          <a:latin typeface="Calibri"/>
                          <a:ea typeface="Calibri"/>
                          <a:cs typeface="Calibri"/>
                          <a:sym typeface="Calibri"/>
                        </a:rPr>
                        <a:t>– </a:t>
                      </a:r>
                      <a:r>
                        <a:rPr b="1" i="1" lang="en-IN" sz="1300" u="none" cap="none" strike="noStrike">
                          <a:solidFill>
                            <a:srgbClr val="1A1A1A"/>
                          </a:solidFill>
                          <a:latin typeface="Calibri"/>
                          <a:ea typeface="Calibri"/>
                          <a:cs typeface="Calibri"/>
                          <a:sym typeface="Calibri"/>
                        </a:rPr>
                        <a:t>CVPR</a:t>
                      </a:r>
                      <a:r>
                        <a:rPr b="1" i="1" lang="en-IN" sz="1300" u="none" cap="none" strike="noStrike">
                          <a:latin typeface="Calibri"/>
                          <a:ea typeface="Calibri"/>
                          <a:cs typeface="Calibri"/>
                          <a:sym typeface="Calibri"/>
                        </a:rPr>
                        <a:t> </a:t>
                      </a:r>
                      <a:r>
                        <a:rPr b="0" i="1" lang="en-IN" sz="1300" u="none" cap="none" strike="noStrike">
                          <a:solidFill>
                            <a:srgbClr val="000000"/>
                          </a:solidFill>
                          <a:latin typeface="Calibri"/>
                          <a:ea typeface="Calibri"/>
                          <a:cs typeface="Calibri"/>
                          <a:sym typeface="Calibri"/>
                        </a:rPr>
                        <a:t>, </a:t>
                      </a:r>
                      <a:r>
                        <a:rPr b="1" i="1" lang="en-IN" sz="1300" u="none" cap="none" strike="noStrike">
                          <a:solidFill>
                            <a:srgbClr val="FF0000"/>
                          </a:solidFill>
                          <a:latin typeface="Calibri"/>
                          <a:ea typeface="Calibri"/>
                          <a:cs typeface="Calibri"/>
                          <a:sym typeface="Calibri"/>
                        </a:rPr>
                        <a:t>2017</a:t>
                      </a:r>
                      <a:endParaRPr b="1" i="1" sz="1300" u="none" cap="none" strike="noStrike">
                        <a:solidFill>
                          <a:srgbClr val="FF0000"/>
                        </a:solidFill>
                        <a:latin typeface="Calibri"/>
                        <a:ea typeface="Calibri"/>
                        <a:cs typeface="Calibri"/>
                        <a:sym typeface="Calibri"/>
                      </a:endParaRPr>
                    </a:p>
                    <a:p>
                      <a:pPr indent="0" lvl="0" marL="0" marR="0" rtl="0" algn="l">
                        <a:lnSpc>
                          <a:spcPct val="115000"/>
                        </a:lnSpc>
                        <a:spcBef>
                          <a:spcPts val="0"/>
                        </a:spcBef>
                        <a:spcAft>
                          <a:spcPts val="0"/>
                        </a:spcAft>
                        <a:buClr>
                          <a:schemeClr val="dk1"/>
                        </a:buClr>
                        <a:buSzPts val="1100"/>
                        <a:buFont typeface="Arial"/>
                        <a:buNone/>
                      </a:pPr>
                      <a:r>
                        <a:t/>
                      </a:r>
                      <a:endParaRPr b="1" i="0"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A </a:t>
                      </a:r>
                      <a:r>
                        <a:rPr lang="en-IN" sz="1300" u="none" cap="none" strike="noStrike">
                          <a:latin typeface="Calibri"/>
                          <a:ea typeface="Calibri"/>
                          <a:cs typeface="Calibri"/>
                          <a:sym typeface="Calibri"/>
                        </a:rPr>
                        <a:t>multi-scale CNN that directly restores latent images without blur kernel model</a:t>
                      </a:r>
                      <a:endParaRPr sz="1300" u="none" cap="none" strike="noStrike">
                        <a:solidFill>
                          <a:schemeClr val="dk1"/>
                        </a:solidFill>
                        <a:latin typeface="Calibri"/>
                        <a:ea typeface="Calibri"/>
                        <a:cs typeface="Calibri"/>
                        <a:sym typeface="Calibri"/>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A multi-scale loss that is appropriate for coarse-to-fine architecture.</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latin typeface="Calibri"/>
                          <a:ea typeface="Calibri"/>
                          <a:cs typeface="Calibri"/>
                          <a:sym typeface="Calibri"/>
                        </a:rPr>
                        <a:t>A new realistic blurry image dataset with ground truth sharp images</a:t>
                      </a:r>
                      <a:r>
                        <a:rPr lang="en-IN" sz="1300" u="none" cap="none" strike="noStrike">
                          <a:solidFill>
                            <a:schemeClr val="dk1"/>
                          </a:solidFill>
                          <a:latin typeface="Calibri"/>
                          <a:ea typeface="Calibri"/>
                          <a:cs typeface="Calibri"/>
                          <a:sym typeface="Calibri"/>
                        </a:rPr>
                        <a:t>.</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1230325">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12</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n-IN" sz="1300" u="none" cap="none" strike="noStrike">
                          <a:latin typeface="Calibri"/>
                          <a:ea typeface="Calibri"/>
                          <a:cs typeface="Calibri"/>
                          <a:sym typeface="Calibri"/>
                        </a:rPr>
                        <a:t>Deep non-blind deconvolution via generalized low-rank approximation-</a:t>
                      </a:r>
                      <a:r>
                        <a:rPr b="1" i="1" lang="en-IN" sz="1300" u="none" cap="none" strike="noStrike">
                          <a:latin typeface="Calibri"/>
                          <a:ea typeface="Calibri"/>
                          <a:cs typeface="Calibri"/>
                          <a:sym typeface="Calibri"/>
                        </a:rPr>
                        <a:t> NIPS, </a:t>
                      </a:r>
                      <a:r>
                        <a:rPr b="1" i="1" lang="en-IN" sz="1300" u="none" cap="none" strike="noStrike">
                          <a:solidFill>
                            <a:srgbClr val="FF0000"/>
                          </a:solidFill>
                          <a:latin typeface="Calibri"/>
                          <a:ea typeface="Calibri"/>
                          <a:cs typeface="Calibri"/>
                          <a:sym typeface="Calibri"/>
                        </a:rPr>
                        <a:t>2018</a:t>
                      </a:r>
                      <a:endParaRPr b="1" i="1" sz="600" u="none" cap="none" strike="noStrike">
                        <a:solidFill>
                          <a:srgbClr val="FF0000"/>
                        </a:solidFill>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Establishing the connection between optimization schemes and CNNs.</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Separable structure of kernels to initialise the weights in the network used to generate blur kernels.</a:t>
                      </a:r>
                      <a:endParaRPr sz="600" u="none" cap="none" strike="noStrike">
                        <a:solidFill>
                          <a:schemeClr val="dk1"/>
                        </a:solidFill>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Unified deconvolution network.</a:t>
                      </a:r>
                      <a:endParaRPr sz="14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bl>
          </a:graphicData>
        </a:graphic>
      </p:graphicFrame>
      <p:sp>
        <p:nvSpPr>
          <p:cNvPr id="522" name="Google Shape;522;p13"/>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Literature Survey</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14"/>
          <p:cNvSpPr txBox="1"/>
          <p:nvPr/>
        </p:nvSpPr>
        <p:spPr>
          <a:xfrm>
            <a:off x="0" y="0"/>
            <a:ext cx="9144000" cy="5143500"/>
          </a:xfrm>
          <a:prstGeom prst="rect">
            <a:avLst/>
          </a:prstGeom>
          <a:solidFill>
            <a:schemeClr val="lt1">
              <a:alpha val="97254"/>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28" name="Google Shape;528;p14"/>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29" name="Google Shape;529;p14"/>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30" name="Google Shape;530;p14"/>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31" name="Google Shape;531;p14"/>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32" name="Google Shape;532;p14"/>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533" name="Google Shape;533;p14"/>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534" name="Google Shape;534;p14"/>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535" name="Google Shape;535;p14"/>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536" name="Google Shape;536;p14"/>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537" name="Google Shape;537;p14"/>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538" name="Google Shape;538;p14"/>
          <p:cNvGraphicFramePr/>
          <p:nvPr/>
        </p:nvGraphicFramePr>
        <p:xfrm>
          <a:off x="64359" y="1282664"/>
          <a:ext cx="3000000" cy="3000000"/>
        </p:xfrm>
        <a:graphic>
          <a:graphicData uri="http://schemas.openxmlformats.org/drawingml/2006/table">
            <a:tbl>
              <a:tblPr>
                <a:noFill/>
                <a:tableStyleId>{693AA79B-ACA8-4D3D-950C-69AC206A45DF}</a:tableStyleId>
              </a:tblPr>
              <a:tblGrid>
                <a:gridCol w="688925"/>
                <a:gridCol w="4939300"/>
                <a:gridCol w="3387125"/>
              </a:tblGrid>
              <a:tr h="646175">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Paper Title, Journal Name, Year </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Major findings / observations</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273300">
                <a:tc>
                  <a:txBody>
                    <a:bodyPr/>
                    <a:lstStyle/>
                    <a:p>
                      <a:pPr indent="0" lvl="0" marL="0" marR="0" rtl="0" algn="ctr">
                        <a:lnSpc>
                          <a:spcPct val="10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1</a:t>
                      </a:r>
                      <a:r>
                        <a:rPr lang="en-IN" sz="1300" u="none" cap="none" strike="noStrike">
                          <a:latin typeface="Calibri"/>
                          <a:ea typeface="Calibri"/>
                          <a:cs typeface="Calibri"/>
                          <a:sym typeface="Calibri"/>
                        </a:rPr>
                        <a:t>3</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IN" sz="1300" u="none" cap="none" strike="noStrike">
                          <a:solidFill>
                            <a:schemeClr val="dk1"/>
                          </a:solidFill>
                          <a:latin typeface="Calibri"/>
                          <a:ea typeface="Calibri"/>
                          <a:cs typeface="Calibri"/>
                          <a:sym typeface="Calibri"/>
                        </a:rPr>
                        <a:t>DeblurGAN: Blind Motion Deblurring Using Conditional Adversarial Networks – </a:t>
                      </a:r>
                      <a:r>
                        <a:rPr b="1" i="1" lang="en-IN" sz="1300" u="none" cap="none" strike="noStrike">
                          <a:solidFill>
                            <a:schemeClr val="dk1"/>
                          </a:solidFill>
                          <a:latin typeface="Calibri"/>
                          <a:ea typeface="Calibri"/>
                          <a:cs typeface="Calibri"/>
                          <a:sym typeface="Calibri"/>
                        </a:rPr>
                        <a:t>2018 IEEE/CVF Conference on Computer Vision and Pattern Recognition (CVPR), </a:t>
                      </a:r>
                      <a:r>
                        <a:rPr b="1" i="1" lang="en-IN" sz="1300" u="none" cap="none" strike="noStrike">
                          <a:solidFill>
                            <a:srgbClr val="FF0000"/>
                          </a:solidFill>
                          <a:latin typeface="Calibri"/>
                          <a:ea typeface="Calibri"/>
                          <a:cs typeface="Calibri"/>
                          <a:sym typeface="Calibri"/>
                        </a:rPr>
                        <a:t>2018</a:t>
                      </a:r>
                      <a:endParaRPr b="1" i="1" sz="1300" u="none" cap="none" strike="noStrike">
                        <a:solidFill>
                          <a:srgbClr val="FF0000"/>
                        </a:solidFill>
                        <a:latin typeface="Calibri"/>
                        <a:ea typeface="Calibri"/>
                        <a:cs typeface="Calibri"/>
                        <a:sym typeface="Calibri"/>
                      </a:endParaRPr>
                    </a:p>
                    <a:p>
                      <a:pPr indent="0" lvl="0" marL="0" marR="0" rtl="0" algn="l">
                        <a:lnSpc>
                          <a:spcPct val="115000"/>
                        </a:lnSpc>
                        <a:spcBef>
                          <a:spcPts val="0"/>
                        </a:spcBef>
                        <a:spcAft>
                          <a:spcPts val="0"/>
                        </a:spcAft>
                        <a:buClr>
                          <a:schemeClr val="dk1"/>
                        </a:buClr>
                        <a:buSzPts val="1100"/>
                        <a:buFont typeface="Arial"/>
                        <a:buNone/>
                      </a:pPr>
                      <a:r>
                        <a:t/>
                      </a:r>
                      <a:endParaRPr b="1" i="0"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Multicomponent loss function is used along with Conditional GAN.</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Deblurring is treated as image-to-image translation.</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Deblur GAN has higher F1 and recall scores than competitors.</a:t>
                      </a:r>
                      <a:endParaRPr sz="14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1230325">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14</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IN" sz="1300" u="none" cap="none" strike="noStrike">
                          <a:solidFill>
                            <a:schemeClr val="dk1"/>
                          </a:solidFill>
                          <a:latin typeface="Calibri"/>
                          <a:ea typeface="Calibri"/>
                          <a:cs typeface="Calibri"/>
                          <a:sym typeface="Calibri"/>
                        </a:rPr>
                        <a:t>GAN-Based Image Deblurring Using DCT Loss With Customized Datasets -</a:t>
                      </a:r>
                      <a:r>
                        <a:rPr i="1" lang="en-IN" sz="1300" u="none" cap="none" strike="noStrike">
                          <a:solidFill>
                            <a:schemeClr val="dk1"/>
                          </a:solidFill>
                          <a:latin typeface="Calibri"/>
                          <a:ea typeface="Calibri"/>
                          <a:cs typeface="Calibri"/>
                          <a:sym typeface="Calibri"/>
                        </a:rPr>
                        <a:t> </a:t>
                      </a:r>
                      <a:r>
                        <a:rPr b="1" i="1" lang="en-IN" sz="1300" u="none" cap="none" strike="noStrike">
                          <a:solidFill>
                            <a:schemeClr val="dk1"/>
                          </a:solidFill>
                          <a:latin typeface="Calibri"/>
                          <a:ea typeface="Calibri"/>
                          <a:cs typeface="Calibri"/>
                          <a:sym typeface="Calibri"/>
                        </a:rPr>
                        <a:t>IEEE Access, </a:t>
                      </a:r>
                      <a:r>
                        <a:rPr b="1" i="1" lang="en-IN" sz="1300" u="none" cap="none" strike="noStrike">
                          <a:solidFill>
                            <a:srgbClr val="FF0000"/>
                          </a:solidFill>
                          <a:latin typeface="Calibri"/>
                          <a:ea typeface="Calibri"/>
                          <a:cs typeface="Calibri"/>
                          <a:sym typeface="Calibri"/>
                        </a:rPr>
                        <a:t>2021</a:t>
                      </a:r>
                      <a:endParaRPr b="1" i="1"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DCT based loss to preserve texture and suppress ringing artifacts in restored images.</a:t>
                      </a:r>
                      <a:endParaRPr sz="600" u="none" cap="none" strike="noStrike">
                        <a:solidFill>
                          <a:schemeClr val="dk1"/>
                        </a:solidFill>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DCT loss compares the restored image and ground truth image in frequency domain.</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Highest performances in terms of PSNR, SSIM, and running time compared with conventional methods.</a:t>
                      </a:r>
                      <a:endParaRPr sz="14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bl>
          </a:graphicData>
        </a:graphic>
      </p:graphicFrame>
      <p:sp>
        <p:nvSpPr>
          <p:cNvPr id="539" name="Google Shape;539;p14"/>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Literature Survey</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15"/>
          <p:cNvSpPr txBox="1"/>
          <p:nvPr/>
        </p:nvSpPr>
        <p:spPr>
          <a:xfrm>
            <a:off x="0" y="0"/>
            <a:ext cx="9144000" cy="5143500"/>
          </a:xfrm>
          <a:prstGeom prst="rect">
            <a:avLst/>
          </a:prstGeom>
          <a:solidFill>
            <a:schemeClr val="lt1">
              <a:alpha val="97254"/>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45" name="Google Shape;545;p15"/>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46" name="Google Shape;546;p15"/>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47" name="Google Shape;547;p15"/>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48" name="Google Shape;548;p15"/>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49" name="Google Shape;549;p15"/>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550" name="Google Shape;550;p15"/>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551" name="Google Shape;551;p15"/>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552" name="Google Shape;552;p15"/>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553" name="Google Shape;553;p15"/>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554" name="Google Shape;554;p15"/>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555" name="Google Shape;555;p15"/>
          <p:cNvGraphicFramePr/>
          <p:nvPr/>
        </p:nvGraphicFramePr>
        <p:xfrm>
          <a:off x="64359" y="1282664"/>
          <a:ext cx="3000000" cy="3000000"/>
        </p:xfrm>
        <a:graphic>
          <a:graphicData uri="http://schemas.openxmlformats.org/drawingml/2006/table">
            <a:tbl>
              <a:tblPr>
                <a:noFill/>
                <a:tableStyleId>{693AA79B-ACA8-4D3D-950C-69AC206A45DF}</a:tableStyleId>
              </a:tblPr>
              <a:tblGrid>
                <a:gridCol w="688925"/>
                <a:gridCol w="4939300"/>
                <a:gridCol w="3387125"/>
              </a:tblGrid>
              <a:tr h="646175">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Paper Title, Journal Name, Year </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Major findings / observations</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273300">
                <a:tc>
                  <a:txBody>
                    <a:bodyPr/>
                    <a:lstStyle/>
                    <a:p>
                      <a:pPr indent="0" lvl="0" marL="0" marR="0" rtl="0" algn="ctr">
                        <a:lnSpc>
                          <a:spcPct val="10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1</a:t>
                      </a:r>
                      <a:r>
                        <a:rPr lang="en-IN" sz="1300" u="none" cap="none" strike="noStrike">
                          <a:latin typeface="Calibri"/>
                          <a:ea typeface="Calibri"/>
                          <a:cs typeface="Calibri"/>
                          <a:sym typeface="Calibri"/>
                        </a:rPr>
                        <a:t>5</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IN" sz="1300" u="none" cap="none" strike="noStrike">
                          <a:solidFill>
                            <a:schemeClr val="dk1"/>
                          </a:solidFill>
                          <a:latin typeface="Calibri"/>
                          <a:ea typeface="Calibri"/>
                          <a:cs typeface="Calibri"/>
                          <a:sym typeface="Calibri"/>
                        </a:rPr>
                        <a:t>Deep Pyramid Generative Adversarial Network With Local and Nonlocal Similarity Features for Natural Motion Image Deblurring - </a:t>
                      </a:r>
                      <a:r>
                        <a:rPr b="1" i="1" lang="en-IN" sz="1300" u="none" cap="none" strike="noStrike">
                          <a:solidFill>
                            <a:schemeClr val="dk1"/>
                          </a:solidFill>
                          <a:latin typeface="Calibri"/>
                          <a:ea typeface="Calibri"/>
                          <a:cs typeface="Calibri"/>
                          <a:sym typeface="Calibri"/>
                        </a:rPr>
                        <a:t>IEEE Access, </a:t>
                      </a:r>
                      <a:r>
                        <a:rPr b="1" i="1" lang="en-IN" sz="1300" u="none" cap="none" strike="noStrike">
                          <a:solidFill>
                            <a:srgbClr val="FF0000"/>
                          </a:solidFill>
                          <a:latin typeface="Calibri"/>
                          <a:ea typeface="Calibri"/>
                          <a:cs typeface="Calibri"/>
                          <a:sym typeface="Calibri"/>
                        </a:rPr>
                        <a:t>2019</a:t>
                      </a:r>
                      <a:endParaRPr b="1" i="1" sz="1300" u="none" cap="none" strike="noStrike">
                        <a:solidFill>
                          <a:srgbClr val="FF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FF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Deep pyramid generative adversarial network called LNL-PGAN which deals with motion image deblurring.</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Obtains nonlocal and local similarity features at multiple levels.</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Captures short range and long range dependencies to improve the network representation ability.</a:t>
                      </a:r>
                      <a:endParaRPr sz="14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1230325">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16</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IN" sz="1300" u="none" cap="none" strike="noStrike">
                          <a:solidFill>
                            <a:schemeClr val="dk1"/>
                          </a:solidFill>
                          <a:latin typeface="Calibri"/>
                          <a:ea typeface="Calibri"/>
                          <a:cs typeface="Calibri"/>
                          <a:sym typeface="Calibri"/>
                        </a:rPr>
                        <a:t>Edge Heuristic GAN for Non-Uniform Blind Deblurring -</a:t>
                      </a:r>
                      <a:r>
                        <a:rPr i="1" lang="en-IN" sz="1300" u="none" cap="none" strike="noStrike">
                          <a:solidFill>
                            <a:schemeClr val="dk1"/>
                          </a:solidFill>
                          <a:latin typeface="Calibri"/>
                          <a:ea typeface="Calibri"/>
                          <a:cs typeface="Calibri"/>
                          <a:sym typeface="Calibri"/>
                        </a:rPr>
                        <a:t> </a:t>
                      </a:r>
                      <a:r>
                        <a:rPr b="1" i="1" lang="en-IN" sz="1300" u="none" cap="none" strike="noStrike">
                          <a:solidFill>
                            <a:schemeClr val="dk1"/>
                          </a:solidFill>
                          <a:latin typeface="Calibri"/>
                          <a:ea typeface="Calibri"/>
                          <a:cs typeface="Calibri"/>
                          <a:sym typeface="Calibri"/>
                        </a:rPr>
                        <a:t>IEEE Signal Processing Letters, </a:t>
                      </a:r>
                      <a:r>
                        <a:rPr b="1" i="1" lang="en-IN" sz="1300" u="none" cap="none" strike="noStrike">
                          <a:solidFill>
                            <a:srgbClr val="FF0000"/>
                          </a:solidFill>
                          <a:latin typeface="Calibri"/>
                          <a:ea typeface="Calibri"/>
                          <a:cs typeface="Calibri"/>
                          <a:sym typeface="Calibri"/>
                        </a:rPr>
                        <a:t>2019</a:t>
                      </a:r>
                      <a:endParaRPr b="1" i="1"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A lightweight GAN to generate heuristic edges.</a:t>
                      </a:r>
                      <a:endParaRPr sz="600" u="none" cap="none" strike="noStrike">
                        <a:solidFill>
                          <a:schemeClr val="dk1"/>
                        </a:solidFill>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Uses the coarse-to-fine scheme to restore clear images in an end-to-end manner.</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Contains a modified encoder-decoder network and ResBlocks to handle complicated motion blur. </a:t>
                      </a:r>
                      <a:endParaRPr sz="14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bl>
          </a:graphicData>
        </a:graphic>
      </p:graphicFrame>
      <p:sp>
        <p:nvSpPr>
          <p:cNvPr id="556" name="Google Shape;556;p15"/>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Literature Survey</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16"/>
          <p:cNvSpPr txBox="1"/>
          <p:nvPr/>
        </p:nvSpPr>
        <p:spPr>
          <a:xfrm>
            <a:off x="0" y="0"/>
            <a:ext cx="9144000" cy="5143500"/>
          </a:xfrm>
          <a:prstGeom prst="rect">
            <a:avLst/>
          </a:prstGeom>
          <a:solidFill>
            <a:schemeClr val="lt1">
              <a:alpha val="97254"/>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62" name="Google Shape;562;p16"/>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63" name="Google Shape;563;p16"/>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64" name="Google Shape;564;p16"/>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65" name="Google Shape;565;p16"/>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66" name="Google Shape;566;p16"/>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567" name="Google Shape;567;p16"/>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568" name="Google Shape;568;p16"/>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569" name="Google Shape;569;p16"/>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570" name="Google Shape;570;p16"/>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571" name="Google Shape;571;p16"/>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572" name="Google Shape;572;p16"/>
          <p:cNvGraphicFramePr/>
          <p:nvPr/>
        </p:nvGraphicFramePr>
        <p:xfrm>
          <a:off x="64359" y="1282664"/>
          <a:ext cx="3000000" cy="3000000"/>
        </p:xfrm>
        <a:graphic>
          <a:graphicData uri="http://schemas.openxmlformats.org/drawingml/2006/table">
            <a:tbl>
              <a:tblPr>
                <a:noFill/>
                <a:tableStyleId>{693AA79B-ACA8-4D3D-950C-69AC206A45DF}</a:tableStyleId>
              </a:tblPr>
              <a:tblGrid>
                <a:gridCol w="688925"/>
                <a:gridCol w="4921375"/>
                <a:gridCol w="3405050"/>
              </a:tblGrid>
              <a:tr h="646175">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Paper Title, Journal Name, Year </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Major findings / observations</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273300">
                <a:tc>
                  <a:txBody>
                    <a:bodyPr/>
                    <a:lstStyle/>
                    <a:p>
                      <a:pPr indent="0" lvl="0" marL="0" marR="0" rtl="0" algn="ctr">
                        <a:lnSpc>
                          <a:spcPct val="10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1</a:t>
                      </a:r>
                      <a:r>
                        <a:rPr lang="en-IN" sz="1300" u="none" cap="none" strike="noStrike">
                          <a:latin typeface="Calibri"/>
                          <a:ea typeface="Calibri"/>
                          <a:cs typeface="Calibri"/>
                          <a:sym typeface="Calibri"/>
                        </a:rPr>
                        <a:t>7</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Motion Blur Kernel Estimation via Deep Learning - </a:t>
                      </a:r>
                      <a:r>
                        <a:rPr b="1" i="1" lang="en-IN" sz="1300" u="none" cap="none" strike="noStrike">
                          <a:latin typeface="Calibri"/>
                          <a:ea typeface="Calibri"/>
                          <a:cs typeface="Calibri"/>
                          <a:sym typeface="Calibri"/>
                        </a:rPr>
                        <a:t>IEEE Transactions on Image Processing, </a:t>
                      </a:r>
                      <a:r>
                        <a:rPr b="1" i="1" lang="en-IN" sz="1300" u="none" cap="none" strike="noStrike">
                          <a:solidFill>
                            <a:srgbClr val="FF0000"/>
                          </a:solidFill>
                          <a:latin typeface="Calibri"/>
                          <a:ea typeface="Calibri"/>
                          <a:cs typeface="Calibri"/>
                          <a:sym typeface="Calibri"/>
                        </a:rPr>
                        <a:t>2018</a:t>
                      </a:r>
                      <a:endParaRPr b="1" i="1" sz="1300" u="none" cap="none" strike="noStrike">
                        <a:solidFill>
                          <a:srgbClr val="FF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127000" lvl="0" marL="127000" marR="0" rtl="0" algn="l">
                        <a:lnSpc>
                          <a:spcPct val="100000"/>
                        </a:lnSpc>
                        <a:spcBef>
                          <a:spcPts val="0"/>
                        </a:spcBef>
                        <a:spcAft>
                          <a:spcPts val="0"/>
                        </a:spcAft>
                        <a:buClr>
                          <a:srgbClr val="000000"/>
                        </a:buClr>
                        <a:buSzPts val="1300"/>
                        <a:buFont typeface="Arial"/>
                        <a:buChar char="•"/>
                      </a:pPr>
                      <a:r>
                        <a:rPr lang="en-IN" sz="1300" u="none" cap="none" strike="noStrike">
                          <a:latin typeface="Calibri"/>
                          <a:ea typeface="Calibri"/>
                          <a:cs typeface="Calibri"/>
                          <a:sym typeface="Calibri"/>
                        </a:rPr>
                        <a:t>Consists of two stages: suppressing extraneous details and enhancing sharp edges.</a:t>
                      </a:r>
                      <a:endParaRPr sz="600" u="none" cap="none" strike="noStrike"/>
                    </a:p>
                    <a:p>
                      <a:pPr indent="-127000" lvl="0" marL="127000" marR="0" rtl="0" algn="l">
                        <a:lnSpc>
                          <a:spcPct val="100000"/>
                        </a:lnSpc>
                        <a:spcBef>
                          <a:spcPts val="0"/>
                        </a:spcBef>
                        <a:spcAft>
                          <a:spcPts val="0"/>
                        </a:spcAft>
                        <a:buClr>
                          <a:srgbClr val="000000"/>
                        </a:buClr>
                        <a:buSzPts val="1300"/>
                        <a:buFont typeface="Arial"/>
                        <a:buChar char="•"/>
                      </a:pPr>
                      <a:r>
                        <a:rPr lang="en-IN" sz="1300" u="none" cap="none" strike="noStrike">
                          <a:latin typeface="Calibri"/>
                          <a:ea typeface="Calibri"/>
                          <a:cs typeface="Calibri"/>
                          <a:sym typeface="Calibri"/>
                        </a:rPr>
                        <a:t>Does not require any coarse-to-fine strategy or edge selection.</a:t>
                      </a:r>
                      <a:endParaRPr sz="600" u="none" cap="none" strike="noStrike"/>
                    </a:p>
                    <a:p>
                      <a:pPr indent="-127000" lvl="0" marL="127000" marR="0" rtl="0" algn="l">
                        <a:lnSpc>
                          <a:spcPct val="100000"/>
                        </a:lnSpc>
                        <a:spcBef>
                          <a:spcPts val="0"/>
                        </a:spcBef>
                        <a:spcAft>
                          <a:spcPts val="0"/>
                        </a:spcAft>
                        <a:buClr>
                          <a:srgbClr val="000000"/>
                        </a:buClr>
                        <a:buSzPts val="1300"/>
                        <a:buFont typeface="Arial"/>
                        <a:buChar char="•"/>
                      </a:pPr>
                      <a:r>
                        <a:rPr lang="en-IN" sz="1300" u="none" cap="none" strike="noStrike">
                          <a:latin typeface="Calibri"/>
                          <a:ea typeface="Calibri"/>
                          <a:cs typeface="Calibri"/>
                          <a:sym typeface="Calibri"/>
                        </a:rPr>
                        <a:t>Significantly reduces computation load by simplifying kernel estimation.</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1230325">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18</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Improved Deep Multi-Patch Hierarchical Network With Nested Module for Dynamic Scene Deblurring - </a:t>
                      </a:r>
                      <a:r>
                        <a:rPr b="1" i="1" lang="en-IN" sz="1300" u="none" cap="none" strike="noStrike">
                          <a:latin typeface="Calibri"/>
                          <a:ea typeface="Calibri"/>
                          <a:cs typeface="Calibri"/>
                          <a:sym typeface="Calibri"/>
                        </a:rPr>
                        <a:t>IEEE Access, </a:t>
                      </a:r>
                      <a:r>
                        <a:rPr b="1" i="1" lang="en-IN" sz="1300" u="none" cap="none" strike="noStrike">
                          <a:solidFill>
                            <a:srgbClr val="FF0000"/>
                          </a:solidFill>
                          <a:latin typeface="Calibri"/>
                          <a:ea typeface="Calibri"/>
                          <a:cs typeface="Calibri"/>
                          <a:sym typeface="Calibri"/>
                        </a:rPr>
                        <a:t>2020</a:t>
                      </a:r>
                      <a:endParaRPr b="1" i="1"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latin typeface="Calibri"/>
                          <a:ea typeface="Calibri"/>
                          <a:cs typeface="Calibri"/>
                          <a:sym typeface="Calibri"/>
                        </a:rPr>
                        <a:t>Nested module blocks are substituted, whose powerful and complex representation ability is utilized to improve the deblurring performance</a:t>
                      </a:r>
                      <a:r>
                        <a:rPr lang="en-IN" sz="1300" u="none" cap="none" strike="noStrike">
                          <a:solidFill>
                            <a:schemeClr val="dk1"/>
                          </a:solidFill>
                          <a:latin typeface="Calibri"/>
                          <a:ea typeface="Calibri"/>
                          <a:cs typeface="Calibri"/>
                          <a:sym typeface="Calibri"/>
                        </a:rPr>
                        <a:t>.</a:t>
                      </a:r>
                      <a:endParaRPr sz="1300" u="none" cap="none" strike="noStrike">
                        <a:solidFill>
                          <a:schemeClr val="dk1"/>
                        </a:solidFill>
                        <a:latin typeface="Calibri"/>
                        <a:ea typeface="Calibri"/>
                        <a:cs typeface="Calibri"/>
                        <a:sym typeface="Calibri"/>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A</a:t>
                      </a:r>
                      <a:r>
                        <a:rPr lang="en-IN" sz="1300" u="none" cap="none" strike="noStrike">
                          <a:latin typeface="Calibri"/>
                          <a:ea typeface="Calibri"/>
                          <a:cs typeface="Calibri"/>
                          <a:sym typeface="Calibri"/>
                        </a:rPr>
                        <a:t>ttention mechanism is introduced to enable the network to differentiate blur across the whole blurry image from dynamic scene.</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bl>
          </a:graphicData>
        </a:graphic>
      </p:graphicFrame>
      <p:sp>
        <p:nvSpPr>
          <p:cNvPr id="573" name="Google Shape;573;p16"/>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Literature Survey</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17"/>
          <p:cNvSpPr txBox="1"/>
          <p:nvPr/>
        </p:nvSpPr>
        <p:spPr>
          <a:xfrm>
            <a:off x="0" y="0"/>
            <a:ext cx="9144000" cy="5143500"/>
          </a:xfrm>
          <a:prstGeom prst="rect">
            <a:avLst/>
          </a:prstGeom>
          <a:solidFill>
            <a:schemeClr val="lt1">
              <a:alpha val="97254"/>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79" name="Google Shape;579;p17"/>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80" name="Google Shape;580;p17"/>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81" name="Google Shape;581;p17"/>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82" name="Google Shape;582;p17"/>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83" name="Google Shape;583;p17"/>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584" name="Google Shape;584;p17"/>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585" name="Google Shape;585;p17"/>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586" name="Google Shape;586;p17"/>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587" name="Google Shape;587;p17"/>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588" name="Google Shape;588;p17"/>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589" name="Google Shape;589;p17"/>
          <p:cNvGraphicFramePr/>
          <p:nvPr/>
        </p:nvGraphicFramePr>
        <p:xfrm>
          <a:off x="64359" y="1282664"/>
          <a:ext cx="3000000" cy="3000000"/>
        </p:xfrm>
        <a:graphic>
          <a:graphicData uri="http://schemas.openxmlformats.org/drawingml/2006/table">
            <a:tbl>
              <a:tblPr>
                <a:noFill/>
                <a:tableStyleId>{693AA79B-ACA8-4D3D-950C-69AC206A45DF}</a:tableStyleId>
              </a:tblPr>
              <a:tblGrid>
                <a:gridCol w="688925"/>
                <a:gridCol w="4921375"/>
                <a:gridCol w="3405050"/>
              </a:tblGrid>
              <a:tr h="646175">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Paper Title, Journal Name, Year </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Major findings / observations</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273300">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19</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FFDNet: Towards a Fast and Flexible Solution for CNN based Image Denoising - </a:t>
                      </a:r>
                      <a:r>
                        <a:rPr b="1" i="1" lang="en-IN" sz="1300" u="none" cap="none" strike="noStrike">
                          <a:latin typeface="Calibri"/>
                          <a:ea typeface="Calibri"/>
                          <a:cs typeface="Calibri"/>
                          <a:sym typeface="Calibri"/>
                        </a:rPr>
                        <a:t>IEEE Transactions on Image Processing, </a:t>
                      </a:r>
                      <a:r>
                        <a:rPr b="1" i="1" lang="en-IN" sz="1300" u="none" cap="none" strike="noStrike">
                          <a:solidFill>
                            <a:srgbClr val="FF0000"/>
                          </a:solidFill>
                          <a:latin typeface="Calibri"/>
                          <a:ea typeface="Calibri"/>
                          <a:cs typeface="Calibri"/>
                          <a:sym typeface="Calibri"/>
                        </a:rPr>
                        <a:t>2018</a:t>
                      </a:r>
                      <a:endParaRPr b="1" i="1" sz="1300" u="none" cap="none" strike="noStrike">
                        <a:solidFill>
                          <a:srgbClr val="FF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1300"/>
                        <a:buFont typeface="Arial"/>
                        <a:buNone/>
                      </a:pPr>
                      <a:r>
                        <a:t/>
                      </a:r>
                      <a:endParaRPr b="1" i="0"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127000" lvl="0" marL="127000" marR="0" rtl="0" algn="l">
                        <a:lnSpc>
                          <a:spcPct val="100000"/>
                        </a:lnSpc>
                        <a:spcBef>
                          <a:spcPts val="0"/>
                        </a:spcBef>
                        <a:spcAft>
                          <a:spcPts val="0"/>
                        </a:spcAft>
                        <a:buClr>
                          <a:srgbClr val="000000"/>
                        </a:buClr>
                        <a:buSzPts val="1300"/>
                        <a:buFont typeface="Arial"/>
                        <a:buChar char="•"/>
                      </a:pPr>
                      <a:r>
                        <a:rPr lang="en-IN" sz="1300" u="none" cap="none" strike="noStrike">
                          <a:latin typeface="Calibri"/>
                          <a:ea typeface="Calibri"/>
                          <a:cs typeface="Calibri"/>
                          <a:sym typeface="Calibri"/>
                        </a:rPr>
                        <a:t>Fast, flexible, efficient, and effective, takes tunable noise level map as input. </a:t>
                      </a:r>
                      <a:endParaRPr sz="600" u="none" cap="none" strike="noStrike"/>
                    </a:p>
                    <a:p>
                      <a:pPr indent="-127000" lvl="0" marL="127000" marR="0" rtl="0" algn="l">
                        <a:lnSpc>
                          <a:spcPct val="100000"/>
                        </a:lnSpc>
                        <a:spcBef>
                          <a:spcPts val="0"/>
                        </a:spcBef>
                        <a:spcAft>
                          <a:spcPts val="0"/>
                        </a:spcAft>
                        <a:buClr>
                          <a:srgbClr val="000000"/>
                        </a:buClr>
                        <a:buSzPts val="1300"/>
                        <a:buFont typeface="Arial"/>
                        <a:buChar char="•"/>
                      </a:pPr>
                      <a:r>
                        <a:rPr lang="en-IN" sz="1300" u="none" cap="none" strike="noStrike">
                          <a:latin typeface="Calibri"/>
                          <a:ea typeface="Calibri"/>
                          <a:cs typeface="Calibri"/>
                          <a:sym typeface="Calibri"/>
                        </a:rPr>
                        <a:t>Works with wide range of noise levels.</a:t>
                      </a:r>
                      <a:endParaRPr sz="600" u="none" cap="none" strike="noStrike"/>
                    </a:p>
                    <a:p>
                      <a:pPr indent="-127000" lvl="0" marL="127000" marR="0" rtl="0" algn="l">
                        <a:lnSpc>
                          <a:spcPct val="100000"/>
                        </a:lnSpc>
                        <a:spcBef>
                          <a:spcPts val="0"/>
                        </a:spcBef>
                        <a:spcAft>
                          <a:spcPts val="0"/>
                        </a:spcAft>
                        <a:buClr>
                          <a:srgbClr val="000000"/>
                        </a:buClr>
                        <a:buSzPts val="1300"/>
                        <a:buFont typeface="Arial"/>
                        <a:buChar char="•"/>
                      </a:pPr>
                      <a:r>
                        <a:rPr lang="en-IN" sz="1300" u="none" cap="none" strike="noStrike">
                          <a:latin typeface="Calibri"/>
                          <a:ea typeface="Calibri"/>
                          <a:cs typeface="Calibri"/>
                          <a:sym typeface="Calibri"/>
                        </a:rPr>
                        <a:t>Achieves good tradeoff between speed and performance.</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1230325">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20</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Beyond a Gaussian Denoiser: Residual Learning of Deep CNN for Image Denoising - </a:t>
                      </a:r>
                      <a:r>
                        <a:rPr b="1" i="1" lang="en-IN" sz="1300" u="none" cap="none" strike="noStrike">
                          <a:latin typeface="Calibri"/>
                          <a:ea typeface="Calibri"/>
                          <a:cs typeface="Calibri"/>
                          <a:sym typeface="Calibri"/>
                        </a:rPr>
                        <a:t>IEEE Transactions on Image Processing, </a:t>
                      </a:r>
                      <a:r>
                        <a:rPr b="1" i="1" lang="en-IN" sz="1300" u="none" cap="none" strike="noStrike">
                          <a:solidFill>
                            <a:srgbClr val="FF0000"/>
                          </a:solidFill>
                          <a:latin typeface="Calibri"/>
                          <a:ea typeface="Calibri"/>
                          <a:cs typeface="Calibri"/>
                          <a:sym typeface="Calibri"/>
                        </a:rPr>
                        <a:t>2017</a:t>
                      </a:r>
                      <a:endParaRPr b="1" i="1" sz="1300" u="none" cap="none" strike="noStrike">
                        <a:solidFill>
                          <a:srgbClr val="FF0000"/>
                        </a:solidFill>
                        <a:latin typeface="Calibri"/>
                        <a:ea typeface="Calibri"/>
                        <a:cs typeface="Calibri"/>
                        <a:sym typeface="Calibri"/>
                      </a:endParaRPr>
                    </a:p>
                    <a:p>
                      <a:pPr indent="0" lvl="0" marL="0" marR="0" rtl="0" algn="l">
                        <a:lnSpc>
                          <a:spcPct val="115000"/>
                        </a:lnSpc>
                        <a:spcBef>
                          <a:spcPts val="1200"/>
                        </a:spcBef>
                        <a:spcAft>
                          <a:spcPts val="0"/>
                        </a:spcAft>
                        <a:buClr>
                          <a:schemeClr val="dk1"/>
                        </a:buClr>
                        <a:buSzPts val="1100"/>
                        <a:buFont typeface="Arial"/>
                        <a:buNone/>
                      </a:pPr>
                      <a:r>
                        <a:t/>
                      </a:r>
                      <a:endParaRPr b="1" i="1"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latin typeface="Calibri"/>
                          <a:ea typeface="Calibri"/>
                          <a:cs typeface="Calibri"/>
                          <a:sym typeface="Calibri"/>
                        </a:rPr>
                        <a:t>Works well with Gaussian noise with unknown noise level.</a:t>
                      </a:r>
                      <a:endParaRPr sz="1300" u="none" cap="none" strike="noStrike">
                        <a:solidFill>
                          <a:schemeClr val="dk1"/>
                        </a:solidFill>
                        <a:latin typeface="Calibri"/>
                        <a:ea typeface="Calibri"/>
                        <a:cs typeface="Calibri"/>
                        <a:sym typeface="Calibri"/>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Uses residual learning and batch normalization.</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bl>
          </a:graphicData>
        </a:graphic>
      </p:graphicFrame>
      <p:sp>
        <p:nvSpPr>
          <p:cNvPr id="590" name="Google Shape;590;p17"/>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Literature Survey</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18"/>
          <p:cNvSpPr txBox="1"/>
          <p:nvPr/>
        </p:nvSpPr>
        <p:spPr>
          <a:xfrm>
            <a:off x="0" y="0"/>
            <a:ext cx="9144000" cy="5143500"/>
          </a:xfrm>
          <a:prstGeom prst="rect">
            <a:avLst/>
          </a:prstGeom>
          <a:solidFill>
            <a:schemeClr val="lt1">
              <a:alpha val="97254"/>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96" name="Google Shape;596;p18"/>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97" name="Google Shape;597;p18"/>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98" name="Google Shape;598;p18"/>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599" name="Google Shape;599;p18"/>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600" name="Google Shape;600;p18"/>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601" name="Google Shape;601;p18"/>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602" name="Google Shape;602;p18"/>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603" name="Google Shape;603;p18"/>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604" name="Google Shape;604;p18"/>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605" name="Google Shape;605;p18"/>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606" name="Google Shape;606;p18"/>
          <p:cNvGraphicFramePr/>
          <p:nvPr/>
        </p:nvGraphicFramePr>
        <p:xfrm>
          <a:off x="64359" y="1282664"/>
          <a:ext cx="3000000" cy="3000000"/>
        </p:xfrm>
        <a:graphic>
          <a:graphicData uri="http://schemas.openxmlformats.org/drawingml/2006/table">
            <a:tbl>
              <a:tblPr>
                <a:noFill/>
                <a:tableStyleId>{693AA79B-ACA8-4D3D-950C-69AC206A45DF}</a:tableStyleId>
              </a:tblPr>
              <a:tblGrid>
                <a:gridCol w="688925"/>
                <a:gridCol w="4939300"/>
                <a:gridCol w="3387125"/>
              </a:tblGrid>
              <a:tr h="646175">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Paper Title, Journal Name, Year </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Major findings / observations</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273300">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21</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chemeClr val="dk1"/>
                        </a:buClr>
                        <a:buSzPts val="1100"/>
                        <a:buFont typeface="Arial"/>
                        <a:buNone/>
                      </a:pPr>
                      <a:r>
                        <a:rPr lang="en-IN" sz="1300" u="none" cap="none" strike="noStrike">
                          <a:latin typeface="Calibri"/>
                          <a:ea typeface="Calibri"/>
                          <a:cs typeface="Calibri"/>
                          <a:sym typeface="Calibri"/>
                        </a:rPr>
                        <a:t>SSIM Compliant Modeling Framework With Denoising and Deblurring Applications - </a:t>
                      </a:r>
                      <a:r>
                        <a:rPr b="1" i="1" lang="en-IN" sz="1300" u="none" cap="none" strike="noStrike">
                          <a:latin typeface="Calibri"/>
                          <a:ea typeface="Calibri"/>
                          <a:cs typeface="Calibri"/>
                          <a:sym typeface="Calibri"/>
                        </a:rPr>
                        <a:t>IEEE Transactions on Image Processing, </a:t>
                      </a:r>
                      <a:r>
                        <a:rPr b="1" i="1" lang="en-IN" sz="1300" u="none" cap="none" strike="noStrike">
                          <a:solidFill>
                            <a:srgbClr val="FF0000"/>
                          </a:solidFill>
                          <a:latin typeface="Calibri"/>
                          <a:ea typeface="Calibri"/>
                          <a:cs typeface="Calibri"/>
                          <a:sym typeface="Calibri"/>
                        </a:rPr>
                        <a:t>2021</a:t>
                      </a:r>
                      <a:endParaRPr sz="1400" u="none" cap="none" strike="noStrike"/>
                    </a:p>
                    <a:p>
                      <a:pPr indent="0" lvl="0" marL="0" marR="0" rtl="0" algn="l">
                        <a:lnSpc>
                          <a:spcPct val="115000"/>
                        </a:lnSpc>
                        <a:spcBef>
                          <a:spcPts val="0"/>
                        </a:spcBef>
                        <a:spcAft>
                          <a:spcPts val="0"/>
                        </a:spcAft>
                        <a:buClr>
                          <a:schemeClr val="dk1"/>
                        </a:buClr>
                        <a:buSzPts val="1100"/>
                        <a:buFont typeface="Arial"/>
                        <a:buNone/>
                      </a:pPr>
                      <a:r>
                        <a:t/>
                      </a:r>
                      <a:endParaRPr b="1" i="0"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SSIM has a non-convex nature making it difficult to be employed in model based applications like denoising, etc.</a:t>
                      </a:r>
                      <a:endParaRPr sz="1300" u="none" cap="none" strike="noStrike">
                        <a:solidFill>
                          <a:schemeClr val="dk1"/>
                        </a:solidFill>
                        <a:latin typeface="Calibri"/>
                        <a:ea typeface="Calibri"/>
                        <a:cs typeface="Calibri"/>
                        <a:sym typeface="Calibri"/>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Proposes a process of obtaining a generalised convex framework. </a:t>
                      </a:r>
                      <a:endParaRPr sz="14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bl>
          </a:graphicData>
        </a:graphic>
      </p:graphicFrame>
      <p:sp>
        <p:nvSpPr>
          <p:cNvPr id="607" name="Google Shape;607;p18"/>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Literature Survey</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19"/>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Design Theory</a:t>
            </a:r>
            <a:endParaRPr/>
          </a:p>
        </p:txBody>
      </p:sp>
      <p:sp>
        <p:nvSpPr>
          <p:cNvPr id="613" name="Google Shape;613;p19"/>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28966" lvl="0" marL="155966" rtl="0" algn="l">
              <a:lnSpc>
                <a:spcPct val="100000"/>
              </a:lnSpc>
              <a:spcBef>
                <a:spcPts val="0"/>
              </a:spcBef>
              <a:spcAft>
                <a:spcPts val="0"/>
              </a:spcAft>
              <a:buClr>
                <a:schemeClr val="dk1"/>
              </a:buClr>
              <a:buSzPts val="2000"/>
              <a:buFont typeface="Noto Sans Symbols"/>
              <a:buNone/>
            </a:pPr>
            <a:r>
              <a:rPr lang="en-IN"/>
              <a:t>SRGAN (Super Resolution General Adversarial Network) for deblurring image</a:t>
            </a:r>
            <a:endParaRPr/>
          </a:p>
          <a:p>
            <a:pPr indent="-28966" lvl="0" marL="155966" rtl="0" algn="l">
              <a:lnSpc>
                <a:spcPct val="100000"/>
              </a:lnSpc>
              <a:spcBef>
                <a:spcPts val="0"/>
              </a:spcBef>
              <a:spcAft>
                <a:spcPts val="0"/>
              </a:spcAft>
              <a:buClr>
                <a:schemeClr val="dk1"/>
              </a:buClr>
              <a:buSzPts val="2000"/>
              <a:buFont typeface="Noto Sans Symbols"/>
              <a:buNone/>
            </a:pPr>
            <a:r>
              <a:t/>
            </a:r>
            <a:endParaRPr/>
          </a:p>
          <a:p>
            <a:pPr indent="0" lvl="0" marL="0" rtl="0" algn="l">
              <a:lnSpc>
                <a:spcPct val="100000"/>
              </a:lnSpc>
              <a:spcBef>
                <a:spcPts val="0"/>
              </a:spcBef>
              <a:spcAft>
                <a:spcPts val="0"/>
              </a:spcAft>
              <a:buClr>
                <a:schemeClr val="dk1"/>
              </a:buClr>
              <a:buSzPts val="2000"/>
              <a:buFont typeface="Noto Sans Symbols"/>
              <a:buNone/>
            </a:pPr>
            <a:r>
              <a:t/>
            </a:r>
            <a:endParaRPr/>
          </a:p>
        </p:txBody>
      </p:sp>
      <p:pic>
        <p:nvPicPr>
          <p:cNvPr id="614" name="Google Shape;614;p19"/>
          <p:cNvPicPr preferRelativeResize="0"/>
          <p:nvPr/>
        </p:nvPicPr>
        <p:blipFill rotWithShape="1">
          <a:blip r:embed="rId3">
            <a:alphaModFix/>
          </a:blip>
          <a:srcRect b="0" l="0" r="0" t="0"/>
          <a:stretch/>
        </p:blipFill>
        <p:spPr>
          <a:xfrm>
            <a:off x="376800" y="1036900"/>
            <a:ext cx="8203725" cy="2756163"/>
          </a:xfrm>
          <a:prstGeom prst="rect">
            <a:avLst/>
          </a:prstGeom>
          <a:noFill/>
          <a:ln>
            <a:noFill/>
          </a:ln>
        </p:spPr>
      </p:pic>
      <p:sp>
        <p:nvSpPr>
          <p:cNvPr id="615" name="Google Shape;615;p19"/>
          <p:cNvSpPr txBox="1"/>
          <p:nvPr/>
        </p:nvSpPr>
        <p:spPr>
          <a:xfrm>
            <a:off x="457050" y="3793075"/>
            <a:ext cx="8422800" cy="10467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rgbClr val="000000"/>
                </a:solidFill>
                <a:latin typeface="Times New Roman"/>
                <a:ea typeface="Times New Roman"/>
                <a:cs typeface="Times New Roman"/>
                <a:sym typeface="Times New Roman"/>
              </a:rPr>
              <a:t>The proposed GAN architecture for image deblurring is called Super Resolution GAN. </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rgbClr val="000000"/>
                </a:solidFill>
                <a:latin typeface="Times New Roman"/>
                <a:ea typeface="Times New Roman"/>
                <a:cs typeface="Times New Roman"/>
                <a:sym typeface="Times New Roman"/>
              </a:rPr>
              <a:t>The generator uses Resnet blocks, which is composed of convolutional layer, batch normalization, Parametric Rectified Linear Unit (PReLu). </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rgbClr val="000000"/>
                </a:solidFill>
                <a:latin typeface="Times New Roman"/>
                <a:ea typeface="Times New Roman"/>
                <a:cs typeface="Times New Roman"/>
                <a:sym typeface="Times New Roman"/>
              </a:rPr>
              <a:t>The discriminator has the same blocks, but instead of PReLU, uses Leaky ReLu.</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326" name="Shape 326"/>
        <p:cNvGrpSpPr/>
        <p:nvPr/>
      </p:nvGrpSpPr>
      <p:grpSpPr>
        <a:xfrm>
          <a:off x="0" y="0"/>
          <a:ext cx="0" cy="0"/>
          <a:chOff x="0" y="0"/>
          <a:chExt cx="0" cy="0"/>
        </a:xfrm>
      </p:grpSpPr>
      <p:sp>
        <p:nvSpPr>
          <p:cNvPr id="327" name="Google Shape;327;p2"/>
          <p:cNvSpPr txBox="1"/>
          <p:nvPr/>
        </p:nvSpPr>
        <p:spPr>
          <a:xfrm>
            <a:off x="458500" y="707450"/>
            <a:ext cx="7499100" cy="4257900"/>
          </a:xfrm>
          <a:prstGeom prst="rect">
            <a:avLst/>
          </a:prstGeom>
          <a:noFill/>
          <a:ln>
            <a:noFill/>
          </a:ln>
        </p:spPr>
        <p:txBody>
          <a:bodyPr anchorCtr="0" anchor="t" bIns="0" lIns="0" spcFirstLastPara="1" rIns="0" wrap="square" tIns="5475">
            <a:spAutoFit/>
          </a:bodyPr>
          <a:lstStyle/>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Introduction</a:t>
            </a:r>
            <a:endParaRPr b="0" i="0" sz="1600" u="none" cap="none" strike="noStrike">
              <a:solidFill>
                <a:srgbClr val="000000"/>
              </a:solidFill>
              <a:latin typeface="Arial"/>
              <a:ea typeface="Arial"/>
              <a:cs typeface="Arial"/>
              <a:sym typeface="Arial"/>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Motivation</a:t>
            </a:r>
            <a:endParaRPr b="0" i="0" sz="1600" u="none" cap="none" strike="noStrike">
              <a:solidFill>
                <a:srgbClr val="000000"/>
              </a:solidFill>
              <a:latin typeface="Arial"/>
              <a:ea typeface="Arial"/>
              <a:cs typeface="Arial"/>
              <a:sym typeface="Arial"/>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Problem Statement</a:t>
            </a:r>
            <a:endParaRPr b="0" i="0" sz="1600" u="none" cap="none" strike="noStrike">
              <a:solidFill>
                <a:srgbClr val="000000"/>
              </a:solidFill>
              <a:latin typeface="Arial"/>
              <a:ea typeface="Arial"/>
              <a:cs typeface="Arial"/>
              <a:sym typeface="Arial"/>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Objectives of the project</a:t>
            </a:r>
            <a:endParaRPr b="0" i="0" sz="1600" u="none" cap="none" strike="noStrike">
              <a:solidFill>
                <a:srgbClr val="000000"/>
              </a:solidFill>
              <a:latin typeface="Arial"/>
              <a:ea typeface="Arial"/>
              <a:cs typeface="Arial"/>
              <a:sym typeface="Arial"/>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Literature Survey</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Design Theory</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Design Methodology</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Structural Differences and Advantages  </a:t>
            </a:r>
            <a:endParaRPr b="0" i="0" sz="1600" u="none" cap="none" strike="noStrike">
              <a:solidFill>
                <a:schemeClr val="dk1"/>
              </a:solidFill>
              <a:latin typeface="Arial"/>
              <a:ea typeface="Arial"/>
              <a:cs typeface="Arial"/>
              <a:sym typeface="Arial"/>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Simulation Results</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Experimental Results</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Performance Comparison</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Analysis of Results</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Inferences Drawn</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Conclusion</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Details of Software/Hardware</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Learning Outcomes of the Project</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Timeline of the Project</a:t>
            </a:r>
            <a:endParaRPr b="0" i="0" sz="1600" u="none" cap="none" strike="noStrike">
              <a:solidFill>
                <a:schemeClr val="dk1"/>
              </a:solidFill>
              <a:latin typeface="Calibri"/>
              <a:ea typeface="Calibri"/>
              <a:cs typeface="Calibri"/>
              <a:sym typeface="Calibri"/>
            </a:endParaRPr>
          </a:p>
          <a:p>
            <a:pPr indent="-292100" lvl="0" marL="317500" marR="0" rtl="0" algn="l">
              <a:lnSpc>
                <a:spcPct val="70000"/>
              </a:lnSpc>
              <a:spcBef>
                <a:spcPts val="4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References</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328" name="Google Shape;328;p2"/>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29" name="Google Shape;329;p2"/>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30" name="Google Shape;330;p2"/>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31" name="Google Shape;331;p2"/>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32" name="Google Shape;332;p2"/>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333" name="Google Shape;333;p2"/>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334" name="Google Shape;334;p2"/>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335" name="Google Shape;335;p2"/>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336" name="Google Shape;336;p2"/>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sp>
        <p:nvSpPr>
          <p:cNvPr id="337" name="Google Shape;337;p2"/>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Clr>
                <a:schemeClr val="dk1"/>
              </a:buClr>
              <a:buSzPts val="600"/>
              <a:buFont typeface="Arial"/>
              <a:buNone/>
            </a:pPr>
            <a:r>
              <a:rPr b="1" i="0" lang="en-IN" sz="2400">
                <a:solidFill>
                  <a:srgbClr val="005893"/>
                </a:solidFill>
                <a:latin typeface="Times New Roman"/>
                <a:ea typeface="Times New Roman"/>
                <a:cs typeface="Times New Roman"/>
                <a:sym typeface="Times New Roman"/>
              </a:rPr>
              <a:t>Outline</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20"/>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Design Theory</a:t>
            </a:r>
            <a:endParaRPr/>
          </a:p>
        </p:txBody>
      </p:sp>
      <p:sp>
        <p:nvSpPr>
          <p:cNvPr id="621" name="Google Shape;621;p20"/>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400"/>
              </a:spcBef>
              <a:spcAft>
                <a:spcPts val="0"/>
              </a:spcAft>
              <a:buSzPts val="2000"/>
              <a:buNone/>
            </a:pPr>
            <a:r>
              <a:rPr lang="en-IN"/>
              <a:t>Saturation Handling</a:t>
            </a:r>
            <a:endParaRPr/>
          </a:p>
        </p:txBody>
      </p:sp>
      <p:pic>
        <p:nvPicPr>
          <p:cNvPr id="622" name="Google Shape;622;p20"/>
          <p:cNvPicPr preferRelativeResize="0"/>
          <p:nvPr/>
        </p:nvPicPr>
        <p:blipFill rotWithShape="1">
          <a:blip r:embed="rId3">
            <a:alphaModFix/>
          </a:blip>
          <a:srcRect b="0" l="0" r="0" t="0"/>
          <a:stretch/>
        </p:blipFill>
        <p:spPr>
          <a:xfrm>
            <a:off x="985838" y="1119188"/>
            <a:ext cx="7172325" cy="1533525"/>
          </a:xfrm>
          <a:prstGeom prst="rect">
            <a:avLst/>
          </a:prstGeom>
          <a:noFill/>
          <a:ln>
            <a:noFill/>
          </a:ln>
        </p:spPr>
      </p:pic>
      <p:sp>
        <p:nvSpPr>
          <p:cNvPr id="623" name="Google Shape;623;p20"/>
          <p:cNvSpPr txBox="1"/>
          <p:nvPr/>
        </p:nvSpPr>
        <p:spPr>
          <a:xfrm>
            <a:off x="3233750" y="2612575"/>
            <a:ext cx="245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IN" sz="1400" u="none" cap="none" strike="noStrike">
                <a:solidFill>
                  <a:srgbClr val="000000"/>
                </a:solidFill>
                <a:latin typeface="Times New Roman"/>
                <a:ea typeface="Times New Roman"/>
                <a:cs typeface="Times New Roman"/>
                <a:sym typeface="Times New Roman"/>
              </a:rPr>
              <a:t>Regular ESRGAN architecture</a:t>
            </a:r>
            <a:endParaRPr b="0" i="0" sz="1400" u="none" cap="none" strike="noStrike">
              <a:solidFill>
                <a:srgbClr val="000000"/>
              </a:solidFill>
              <a:latin typeface="Times New Roman"/>
              <a:ea typeface="Times New Roman"/>
              <a:cs typeface="Times New Roman"/>
              <a:sym typeface="Times New Roman"/>
            </a:endParaRPr>
          </a:p>
        </p:txBody>
      </p:sp>
      <p:sp>
        <p:nvSpPr>
          <p:cNvPr id="624" name="Google Shape;624;p20"/>
          <p:cNvSpPr txBox="1"/>
          <p:nvPr/>
        </p:nvSpPr>
        <p:spPr>
          <a:xfrm>
            <a:off x="457050" y="3188025"/>
            <a:ext cx="8422800" cy="13269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rgbClr val="000000"/>
                </a:solidFill>
                <a:latin typeface="Times New Roman"/>
                <a:ea typeface="Times New Roman"/>
                <a:cs typeface="Times New Roman"/>
                <a:sym typeface="Times New Roman"/>
              </a:rPr>
              <a:t>The proposed architecture for handling saturation is called Enhanced Super Resolution GAN (ESRGAN). </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just">
              <a:lnSpc>
                <a:spcPct val="100000"/>
              </a:lnSpc>
              <a:spcBef>
                <a:spcPts val="0"/>
              </a:spcBef>
              <a:spcAft>
                <a:spcPts val="0"/>
              </a:spcAft>
              <a:buClr>
                <a:schemeClr val="dk1"/>
              </a:buClr>
              <a:buSzPts val="1400"/>
              <a:buFont typeface="Arial"/>
              <a:buChar char="●"/>
            </a:pPr>
            <a:r>
              <a:rPr b="0" i="0" lang="en-IN" sz="1400" u="none" cap="none" strike="noStrike">
                <a:solidFill>
                  <a:schemeClr val="dk1"/>
                </a:solidFill>
                <a:latin typeface="Times New Roman"/>
                <a:ea typeface="Times New Roman"/>
                <a:cs typeface="Times New Roman"/>
                <a:sym typeface="Times New Roman"/>
              </a:rPr>
              <a:t>Batch Normalization (BN) layers are removed.</a:t>
            </a:r>
            <a:endParaRPr b="0" i="0" sz="1400" u="none" cap="none" strike="noStrike">
              <a:solidFill>
                <a:schemeClr val="dk1"/>
              </a:solidFill>
              <a:latin typeface="Times New Roman"/>
              <a:ea typeface="Times New Roman"/>
              <a:cs typeface="Times New Roman"/>
              <a:sym typeface="Times New Roman"/>
            </a:endParaRPr>
          </a:p>
          <a:p>
            <a:pPr indent="-317500" lvl="0" marL="457200" marR="0" rtl="0" algn="l">
              <a:lnSpc>
                <a:spcPct val="115000"/>
              </a:lnSpc>
              <a:spcBef>
                <a:spcPts val="0"/>
              </a:spcBef>
              <a:spcAft>
                <a:spcPts val="0"/>
              </a:spcAft>
              <a:buClr>
                <a:schemeClr val="dk1"/>
              </a:buClr>
              <a:buSzPts val="1400"/>
              <a:buFont typeface="Times New Roman"/>
              <a:buChar char="●"/>
            </a:pPr>
            <a:r>
              <a:rPr b="0" i="0" lang="en-IN" sz="1400" u="none" cap="none" strike="noStrike">
                <a:solidFill>
                  <a:schemeClr val="dk1"/>
                </a:solidFill>
                <a:latin typeface="Times New Roman"/>
                <a:ea typeface="Times New Roman"/>
                <a:cs typeface="Times New Roman"/>
                <a:sym typeface="Times New Roman"/>
              </a:rPr>
              <a:t>Using VGG features before activation helps generator recover more realistic texture details.</a:t>
            </a:r>
            <a:endParaRPr b="0" i="0" sz="1400" u="none" cap="none" strike="noStrike">
              <a:solidFill>
                <a:schemeClr val="dk1"/>
              </a:solidFill>
              <a:latin typeface="Times New Roman"/>
              <a:ea typeface="Times New Roman"/>
              <a:cs typeface="Times New Roman"/>
              <a:sym typeface="Times New Roman"/>
            </a:endParaRPr>
          </a:p>
          <a:p>
            <a:pPr indent="-317500" lvl="0" marL="457200" marR="0" rtl="0" algn="l">
              <a:lnSpc>
                <a:spcPct val="115000"/>
              </a:lnSpc>
              <a:spcBef>
                <a:spcPts val="0"/>
              </a:spcBef>
              <a:spcAft>
                <a:spcPts val="0"/>
              </a:spcAft>
              <a:buClr>
                <a:schemeClr val="dk1"/>
              </a:buClr>
              <a:buSzPts val="1400"/>
              <a:buFont typeface="Times New Roman"/>
              <a:buChar char="●"/>
            </a:pPr>
            <a:r>
              <a:rPr b="0" i="0" lang="en-IN" sz="1400" u="none" cap="none" strike="noStrike">
                <a:solidFill>
                  <a:schemeClr val="dk1"/>
                </a:solidFill>
                <a:latin typeface="Times New Roman"/>
                <a:ea typeface="Times New Roman"/>
                <a:cs typeface="Times New Roman"/>
                <a:sym typeface="Times New Roman"/>
              </a:rPr>
              <a:t>Network interpolation of ESRGAN and PSNR model for removing unpleasant noise while maintaining good perceptual quality.</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sp>
        <p:nvSpPr>
          <p:cNvPr id="629" name="Google Shape;629;p21"/>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Design Theory</a:t>
            </a:r>
            <a:endParaRPr/>
          </a:p>
        </p:txBody>
      </p:sp>
      <p:sp>
        <p:nvSpPr>
          <p:cNvPr id="630" name="Google Shape;630;p21"/>
          <p:cNvSpPr txBox="1"/>
          <p:nvPr>
            <p:ph idx="1" type="body"/>
          </p:nvPr>
        </p:nvSpPr>
        <p:spPr>
          <a:xfrm>
            <a:off x="446100" y="615200"/>
            <a:ext cx="8422800" cy="42156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dk1"/>
              </a:buClr>
              <a:buSzPts val="2000"/>
              <a:buFont typeface="Noto Sans Symbols"/>
              <a:buNone/>
            </a:pPr>
            <a:r>
              <a:rPr lang="en-IN"/>
              <a:t>Denoising Autoencoders(DAE):</a:t>
            </a:r>
            <a:endParaRPr/>
          </a:p>
          <a:p>
            <a:pPr indent="0" lvl="0" marL="0" rtl="0" algn="l">
              <a:lnSpc>
                <a:spcPct val="100000"/>
              </a:lnSpc>
              <a:spcBef>
                <a:spcPts val="0"/>
              </a:spcBef>
              <a:spcAft>
                <a:spcPts val="0"/>
              </a:spcAft>
              <a:buClr>
                <a:schemeClr val="dk1"/>
              </a:buClr>
              <a:buSzPts val="2000"/>
              <a:buFont typeface="Noto Sans Symbols"/>
              <a:buNone/>
            </a:pPr>
            <a:r>
              <a:t/>
            </a:r>
            <a:endParaRPr/>
          </a:p>
          <a:p>
            <a:pPr indent="0" lvl="0" marL="0" rtl="0" algn="l">
              <a:lnSpc>
                <a:spcPct val="100000"/>
              </a:lnSpc>
              <a:spcBef>
                <a:spcPts val="0"/>
              </a:spcBef>
              <a:spcAft>
                <a:spcPts val="0"/>
              </a:spcAft>
              <a:buClr>
                <a:schemeClr val="dk1"/>
              </a:buClr>
              <a:buSzPts val="2000"/>
              <a:buFont typeface="Noto Sans Symbols"/>
              <a:buNone/>
            </a:pPr>
            <a:r>
              <a:rPr lang="en-IN" sz="1400"/>
              <a:t>Purpose of a DAE : to remove noise. </a:t>
            </a:r>
            <a:endParaRPr sz="1400">
              <a:solidFill>
                <a:srgbClr val="BDC1C6"/>
              </a:solidFill>
              <a:highlight>
                <a:srgbClr val="202124"/>
              </a:highlight>
            </a:endParaRPr>
          </a:p>
          <a:p>
            <a:pPr indent="0" lvl="0" marL="0" rtl="0" algn="l">
              <a:lnSpc>
                <a:spcPct val="100000"/>
              </a:lnSpc>
              <a:spcBef>
                <a:spcPts val="0"/>
              </a:spcBef>
              <a:spcAft>
                <a:spcPts val="0"/>
              </a:spcAft>
              <a:buClr>
                <a:schemeClr val="dk1"/>
              </a:buClr>
              <a:buSzPts val="2000"/>
              <a:buFont typeface="Noto Sans Symbols"/>
              <a:buNone/>
            </a:pPr>
            <a:r>
              <a:t/>
            </a:r>
            <a:endParaRPr>
              <a:solidFill>
                <a:srgbClr val="BDC1C6"/>
              </a:solidFill>
              <a:highlight>
                <a:srgbClr val="202124"/>
              </a:highlight>
            </a:endParaRPr>
          </a:p>
        </p:txBody>
      </p:sp>
      <p:pic>
        <p:nvPicPr>
          <p:cNvPr id="631" name="Google Shape;631;p21"/>
          <p:cNvPicPr preferRelativeResize="0"/>
          <p:nvPr/>
        </p:nvPicPr>
        <p:blipFill rotWithShape="1">
          <a:blip r:embed="rId3">
            <a:alphaModFix/>
          </a:blip>
          <a:srcRect b="0" l="0" r="0" t="0"/>
          <a:stretch/>
        </p:blipFill>
        <p:spPr>
          <a:xfrm>
            <a:off x="604650" y="1627225"/>
            <a:ext cx="8186049" cy="1991925"/>
          </a:xfrm>
          <a:prstGeom prst="rect">
            <a:avLst/>
          </a:prstGeom>
          <a:noFill/>
          <a:ln>
            <a:noFill/>
          </a:ln>
        </p:spPr>
      </p:pic>
      <p:sp>
        <p:nvSpPr>
          <p:cNvPr id="632" name="Google Shape;632;p21"/>
          <p:cNvSpPr txBox="1"/>
          <p:nvPr/>
        </p:nvSpPr>
        <p:spPr>
          <a:xfrm>
            <a:off x="509400" y="3946450"/>
            <a:ext cx="7871100" cy="831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chemeClr val="dk1"/>
                </a:solidFill>
                <a:latin typeface="Times New Roman"/>
                <a:ea typeface="Times New Roman"/>
                <a:cs typeface="Times New Roman"/>
                <a:sym typeface="Times New Roman"/>
              </a:rPr>
              <a:t>You can also think of it as a customised denoising algorithm tuned to your data.</a:t>
            </a:r>
            <a:endParaRPr b="0" i="0" sz="1400" u="none" cap="none" strike="noStrike">
              <a:solidFill>
                <a:schemeClr val="dk1"/>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dk1"/>
              </a:buClr>
              <a:buSzPts val="1400"/>
              <a:buFont typeface="Times New Roman"/>
              <a:buChar char="●"/>
            </a:pPr>
            <a:r>
              <a:rPr b="0" i="0" lang="en-IN" sz="1400" u="none" cap="none" strike="noStrike">
                <a:solidFill>
                  <a:schemeClr val="dk1"/>
                </a:solidFill>
                <a:latin typeface="Times New Roman"/>
                <a:ea typeface="Times New Roman"/>
                <a:cs typeface="Times New Roman"/>
                <a:sym typeface="Times New Roman"/>
              </a:rPr>
              <a:t>DAE gets noisy image as input and returns the denoised image</a:t>
            </a:r>
            <a:endParaRPr b="0" i="0" sz="1400" u="none" cap="none" strike="noStrike">
              <a:solidFill>
                <a:schemeClr val="dk1"/>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dk1"/>
              </a:buClr>
              <a:buSzPts val="1400"/>
              <a:buFont typeface="Times New Roman"/>
              <a:buChar char="●"/>
            </a:pPr>
            <a:r>
              <a:rPr b="0" i="0" lang="en-IN" sz="1400" u="none" cap="none" strike="noStrike">
                <a:solidFill>
                  <a:schemeClr val="dk1"/>
                </a:solidFill>
                <a:latin typeface="Times New Roman"/>
                <a:ea typeface="Times New Roman"/>
                <a:cs typeface="Times New Roman"/>
                <a:sym typeface="Times New Roman"/>
              </a:rPr>
              <a:t>Using skip connections improves the performance of the network</a:t>
            </a:r>
            <a:endParaRPr b="0" i="0" sz="1400" u="none" cap="none" strike="noStrike">
              <a:solidFill>
                <a:schemeClr val="dk1"/>
              </a:solidFill>
              <a:latin typeface="Times New Roman"/>
              <a:ea typeface="Times New Roman"/>
              <a:cs typeface="Times New Roman"/>
              <a:sym typeface="Times New Roman"/>
            </a:endParaRPr>
          </a:p>
        </p:txBody>
      </p:sp>
      <p:pic>
        <p:nvPicPr>
          <p:cNvPr id="633" name="Google Shape;633;p21"/>
          <p:cNvPicPr preferRelativeResize="0"/>
          <p:nvPr/>
        </p:nvPicPr>
        <p:blipFill rotWithShape="1">
          <a:blip r:embed="rId4">
            <a:alphaModFix/>
          </a:blip>
          <a:srcRect b="0" l="0" r="0" t="0"/>
          <a:stretch/>
        </p:blipFill>
        <p:spPr>
          <a:xfrm>
            <a:off x="1795550" y="1552400"/>
            <a:ext cx="5535250" cy="23099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22"/>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639" name="Google Shape;639;p22"/>
          <p:cNvSpPr txBox="1"/>
          <p:nvPr/>
        </p:nvSpPr>
        <p:spPr>
          <a:xfrm>
            <a:off x="457050" y="790875"/>
            <a:ext cx="7997100" cy="2272500"/>
          </a:xfrm>
          <a:prstGeom prst="rect">
            <a:avLst/>
          </a:prstGeom>
          <a:noFill/>
          <a:ln>
            <a:noFill/>
          </a:ln>
        </p:spPr>
        <p:txBody>
          <a:bodyPr anchorCtr="0" anchor="t" bIns="0" lIns="0" spcFirstLastPara="1" rIns="0" wrap="square" tIns="5475">
            <a:spAutoFit/>
          </a:bodyPr>
          <a:lstStyle/>
          <a:p>
            <a:pPr indent="-330200" lvl="0" marL="457200" marR="0" rtl="0" algn="just">
              <a:lnSpc>
                <a:spcPct val="101000"/>
              </a:lnSpc>
              <a:spcBef>
                <a:spcPts val="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Selecting the most appropriate dataset for the problem statement. This involves choosing a dataset with images that have blur, saturation, and noise.  </a:t>
            </a:r>
            <a:endParaRPr b="0" i="0" sz="1600" u="none" cap="none" strike="noStrike">
              <a:solidFill>
                <a:srgbClr val="000000"/>
              </a:solidFill>
              <a:latin typeface="Calibri"/>
              <a:ea typeface="Calibri"/>
              <a:cs typeface="Calibri"/>
              <a:sym typeface="Calibri"/>
            </a:endParaRPr>
          </a:p>
          <a:p>
            <a:pPr indent="-330200" lvl="0" marL="457200" marR="0" rtl="0" algn="just">
              <a:lnSpc>
                <a:spcPct val="101000"/>
              </a:lnSpc>
              <a:spcBef>
                <a:spcPts val="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Choosing the appropriate GAN architecture in order to deblur the input image. </a:t>
            </a:r>
            <a:endParaRPr b="0" i="0" sz="1600" u="none" cap="none" strike="noStrike">
              <a:solidFill>
                <a:schemeClr val="dk1"/>
              </a:solidFill>
              <a:latin typeface="Calibri"/>
              <a:ea typeface="Calibri"/>
              <a:cs typeface="Calibri"/>
              <a:sym typeface="Calibri"/>
            </a:endParaRPr>
          </a:p>
          <a:p>
            <a:pPr indent="-330200" lvl="0" marL="457200" marR="0" rtl="0" algn="just">
              <a:lnSpc>
                <a:spcPct val="101000"/>
              </a:lnSpc>
              <a:spcBef>
                <a:spcPts val="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Choosing the best saturation handling method which can run in parallel with deblurring and denoising networks. </a:t>
            </a:r>
            <a:endParaRPr b="0" i="0" sz="1600" u="none" cap="none" strike="noStrike">
              <a:solidFill>
                <a:schemeClr val="dk1"/>
              </a:solidFill>
              <a:latin typeface="Calibri"/>
              <a:ea typeface="Calibri"/>
              <a:cs typeface="Calibri"/>
              <a:sym typeface="Calibri"/>
            </a:endParaRPr>
          </a:p>
          <a:p>
            <a:pPr indent="-330200" lvl="0" marL="457200" marR="0" rtl="0" algn="just">
              <a:lnSpc>
                <a:spcPct val="101000"/>
              </a:lnSpc>
              <a:spcBef>
                <a:spcPts val="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Choosing an appropriate image denoising model for cleaning the output image.</a:t>
            </a:r>
            <a:endParaRPr b="0" i="0" sz="1600" u="none" cap="none" strike="noStrike">
              <a:solidFill>
                <a:schemeClr val="dk1"/>
              </a:solidFill>
              <a:latin typeface="Calibri"/>
              <a:ea typeface="Calibri"/>
              <a:cs typeface="Calibri"/>
              <a:sym typeface="Calibri"/>
            </a:endParaRPr>
          </a:p>
          <a:p>
            <a:pPr indent="-330200" lvl="0" marL="457200" marR="0" rtl="0" algn="just">
              <a:lnSpc>
                <a:spcPct val="101000"/>
              </a:lnSpc>
              <a:spcBef>
                <a:spcPts val="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Combining all the three architectures to develop a model which is able to deblur the image, handle saturation, and denoise the image.</a:t>
            </a:r>
            <a:endParaRPr b="0" i="0" sz="1600" u="none" cap="none" strike="noStrike">
              <a:solidFill>
                <a:srgbClr val="000000"/>
              </a:solidFill>
              <a:latin typeface="Calibri"/>
              <a:ea typeface="Calibri"/>
              <a:cs typeface="Calibri"/>
              <a:sym typeface="Calibri"/>
            </a:endParaRPr>
          </a:p>
          <a:p>
            <a:pPr indent="0" lvl="0" marL="457200" marR="0" rtl="0" algn="just">
              <a:lnSpc>
                <a:spcPct val="101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640" name="Google Shape;640;p22"/>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641" name="Google Shape;641;p22"/>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642" name="Google Shape;642;p22"/>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643" name="Google Shape;643;p22"/>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644" name="Google Shape;644;p22"/>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645" name="Google Shape;645;p22"/>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646" name="Google Shape;646;p22"/>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647" name="Google Shape;647;p22"/>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sp>
        <p:nvSpPr>
          <p:cNvPr id="648" name="Google Shape;648;p22"/>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400"/>
              <a:buFont typeface="Arial"/>
              <a:buNone/>
            </a:pPr>
            <a:r>
              <a:rPr b="1" i="0" lang="en-IN" sz="2400">
                <a:solidFill>
                  <a:srgbClr val="005893"/>
                </a:solidFill>
                <a:latin typeface="Times New Roman"/>
                <a:ea typeface="Times New Roman"/>
                <a:cs typeface="Times New Roman"/>
                <a:sym typeface="Times New Roman"/>
              </a:rPr>
              <a:t>Design Methodology</a:t>
            </a:r>
            <a:endParaRPr b="1" i="0" sz="2400">
              <a:solidFill>
                <a:srgbClr val="005893"/>
              </a:solidFill>
              <a:latin typeface="Times New Roman"/>
              <a:ea typeface="Times New Roman"/>
              <a:cs typeface="Times New Roman"/>
              <a:sym typeface="Times New Roman"/>
            </a:endParaRPr>
          </a:p>
          <a:p>
            <a:pPr indent="0" lvl="0" marL="0" rtl="0" algn="ctr">
              <a:lnSpc>
                <a:spcPct val="100000"/>
              </a:lnSpc>
              <a:spcBef>
                <a:spcPts val="0"/>
              </a:spcBef>
              <a:spcAft>
                <a:spcPts val="0"/>
              </a:spcAft>
              <a:buSzPts val="1400"/>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23"/>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Design Methodology</a:t>
            </a:r>
            <a:endParaRPr/>
          </a:p>
        </p:txBody>
      </p:sp>
      <p:sp>
        <p:nvSpPr>
          <p:cNvPr id="654" name="Google Shape;654;p23"/>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28966" lvl="0" marL="155966" rtl="0" algn="l">
              <a:lnSpc>
                <a:spcPct val="100000"/>
              </a:lnSpc>
              <a:spcBef>
                <a:spcPts val="0"/>
              </a:spcBef>
              <a:spcAft>
                <a:spcPts val="0"/>
              </a:spcAft>
              <a:buClr>
                <a:schemeClr val="dk1"/>
              </a:buClr>
              <a:buSzPts val="2000"/>
              <a:buFont typeface="Noto Sans Symbols"/>
              <a:buNone/>
            </a:pPr>
            <a:r>
              <a:rPr lang="en-IN"/>
              <a:t>Proposed Architecture</a:t>
            </a:r>
            <a:endParaRPr/>
          </a:p>
        </p:txBody>
      </p:sp>
      <p:pic>
        <p:nvPicPr>
          <p:cNvPr id="655" name="Google Shape;655;p23"/>
          <p:cNvPicPr preferRelativeResize="0"/>
          <p:nvPr/>
        </p:nvPicPr>
        <p:blipFill rotWithShape="1">
          <a:blip r:embed="rId3">
            <a:alphaModFix/>
          </a:blip>
          <a:srcRect b="0" l="0" r="0" t="0"/>
          <a:stretch/>
        </p:blipFill>
        <p:spPr>
          <a:xfrm>
            <a:off x="252500" y="1100250"/>
            <a:ext cx="8627351" cy="2943000"/>
          </a:xfrm>
          <a:prstGeom prst="rect">
            <a:avLst/>
          </a:prstGeom>
          <a:noFill/>
          <a:ln>
            <a:noFill/>
          </a:ln>
        </p:spPr>
      </p:pic>
      <p:pic>
        <p:nvPicPr>
          <p:cNvPr id="656" name="Google Shape;656;p23"/>
          <p:cNvPicPr preferRelativeResize="0"/>
          <p:nvPr/>
        </p:nvPicPr>
        <p:blipFill rotWithShape="1">
          <a:blip r:embed="rId4">
            <a:alphaModFix/>
          </a:blip>
          <a:srcRect b="0" l="0" r="0" t="0"/>
          <a:stretch/>
        </p:blipFill>
        <p:spPr>
          <a:xfrm>
            <a:off x="252500" y="1060713"/>
            <a:ext cx="8627350" cy="33432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24"/>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Design and Implementation</a:t>
            </a:r>
            <a:endParaRPr/>
          </a:p>
        </p:txBody>
      </p:sp>
      <p:sp>
        <p:nvSpPr>
          <p:cNvPr id="662" name="Google Shape;662;p24"/>
          <p:cNvSpPr txBox="1"/>
          <p:nvPr>
            <p:ph idx="1" type="body"/>
          </p:nvPr>
        </p:nvSpPr>
        <p:spPr>
          <a:xfrm>
            <a:off x="224525" y="676250"/>
            <a:ext cx="8634000" cy="41916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400"/>
              </a:spcBef>
              <a:spcAft>
                <a:spcPts val="0"/>
              </a:spcAft>
              <a:buSzPts val="2000"/>
              <a:buNone/>
            </a:pPr>
            <a:r>
              <a:t/>
            </a:r>
            <a:endParaRPr sz="1400"/>
          </a:p>
          <a:p>
            <a:pPr indent="-336550" lvl="0" marL="457200" rtl="0" algn="l">
              <a:lnSpc>
                <a:spcPct val="100000"/>
              </a:lnSpc>
              <a:spcBef>
                <a:spcPts val="400"/>
              </a:spcBef>
              <a:spcAft>
                <a:spcPts val="0"/>
              </a:spcAft>
              <a:buSzPts val="1700"/>
              <a:buChar char="●"/>
            </a:pPr>
            <a:r>
              <a:rPr lang="en-IN" sz="1700"/>
              <a:t>The three architectures have been written using the help of python language. </a:t>
            </a:r>
            <a:endParaRPr sz="1700"/>
          </a:p>
          <a:p>
            <a:pPr indent="-336550" lvl="0" marL="457200" rtl="0" algn="l">
              <a:lnSpc>
                <a:spcPct val="100000"/>
              </a:lnSpc>
              <a:spcBef>
                <a:spcPts val="0"/>
              </a:spcBef>
              <a:spcAft>
                <a:spcPts val="0"/>
              </a:spcAft>
              <a:buSzPts val="1700"/>
              <a:buChar char="●"/>
            </a:pPr>
            <a:r>
              <a:rPr lang="en-IN" sz="1700"/>
              <a:t>The frameworks used are OpenCV, Tensorflow, and Keras.</a:t>
            </a:r>
            <a:endParaRPr sz="1700"/>
          </a:p>
          <a:p>
            <a:pPr indent="-336550" lvl="0" marL="457200" rtl="0" algn="l">
              <a:lnSpc>
                <a:spcPct val="100000"/>
              </a:lnSpc>
              <a:spcBef>
                <a:spcPts val="0"/>
              </a:spcBef>
              <a:spcAft>
                <a:spcPts val="0"/>
              </a:spcAft>
              <a:buSzPts val="1700"/>
              <a:buChar char="●"/>
            </a:pPr>
            <a:r>
              <a:rPr lang="en-IN" sz="1700"/>
              <a:t>OpenCV is a python library for solving computer vision problems. Here, it is used for reading the images that have to be worked on. </a:t>
            </a:r>
            <a:endParaRPr sz="1700"/>
          </a:p>
          <a:p>
            <a:pPr indent="-336550" lvl="0" marL="457200" rtl="0" algn="l">
              <a:lnSpc>
                <a:spcPct val="100000"/>
              </a:lnSpc>
              <a:spcBef>
                <a:spcPts val="0"/>
              </a:spcBef>
              <a:spcAft>
                <a:spcPts val="0"/>
              </a:spcAft>
              <a:buSzPts val="1700"/>
              <a:buChar char="●"/>
            </a:pPr>
            <a:r>
              <a:rPr lang="en-IN" sz="1700"/>
              <a:t>Tensorflow framework is used for accessing the training and inference of neural networks. </a:t>
            </a:r>
            <a:endParaRPr sz="1700"/>
          </a:p>
          <a:p>
            <a:pPr indent="-336550" lvl="0" marL="457200" rtl="0" algn="l">
              <a:lnSpc>
                <a:spcPct val="100000"/>
              </a:lnSpc>
              <a:spcBef>
                <a:spcPts val="0"/>
              </a:spcBef>
              <a:spcAft>
                <a:spcPts val="0"/>
              </a:spcAft>
              <a:buSzPts val="1700"/>
              <a:buChar char="●"/>
            </a:pPr>
            <a:r>
              <a:rPr lang="en-IN" sz="1700"/>
              <a:t>Keras provides the python interface for Tensorflow. </a:t>
            </a:r>
            <a:endParaRPr sz="1700"/>
          </a:p>
          <a:p>
            <a:pPr indent="-336550" lvl="0" marL="457200" rtl="0" algn="l">
              <a:lnSpc>
                <a:spcPct val="100000"/>
              </a:lnSpc>
              <a:spcBef>
                <a:spcPts val="0"/>
              </a:spcBef>
              <a:spcAft>
                <a:spcPts val="0"/>
              </a:spcAft>
              <a:buSzPts val="1700"/>
              <a:buChar char="●"/>
            </a:pPr>
            <a:r>
              <a:rPr lang="en-IN" sz="1700"/>
              <a:t>The software used for implementing SRGAN, ESRGAN, and DAE is Google Colab.</a:t>
            </a:r>
            <a:endParaRPr sz="1700"/>
          </a:p>
          <a:p>
            <a:pPr indent="0" lvl="0" marL="0" rtl="0" algn="l">
              <a:lnSpc>
                <a:spcPct val="100000"/>
              </a:lnSpc>
              <a:spcBef>
                <a:spcPts val="400"/>
              </a:spcBef>
              <a:spcAft>
                <a:spcPts val="0"/>
              </a:spcAft>
              <a:buSzPts val="2000"/>
              <a:buNone/>
            </a:pPr>
            <a:r>
              <a:t/>
            </a:r>
            <a:endParaRPr sz="17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25"/>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Structural Differences and Advantages</a:t>
            </a:r>
            <a:endParaRPr/>
          </a:p>
        </p:txBody>
      </p:sp>
      <p:sp>
        <p:nvSpPr>
          <p:cNvPr id="668" name="Google Shape;668;p25"/>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400"/>
              </a:spcBef>
              <a:spcAft>
                <a:spcPts val="0"/>
              </a:spcAft>
              <a:buSzPts val="2000"/>
              <a:buNone/>
            </a:pPr>
            <a:r>
              <a:rPr lang="en-IN"/>
              <a:t>SRGAN for image deblurring:</a:t>
            </a:r>
            <a:endParaRPr/>
          </a:p>
          <a:p>
            <a:pPr indent="-336550" lvl="0" marL="457200" rtl="0" algn="just">
              <a:lnSpc>
                <a:spcPct val="100000"/>
              </a:lnSpc>
              <a:spcBef>
                <a:spcPts val="400"/>
              </a:spcBef>
              <a:spcAft>
                <a:spcPts val="0"/>
              </a:spcAft>
              <a:buSzPts val="1700"/>
              <a:buChar char="●"/>
            </a:pPr>
            <a:r>
              <a:rPr lang="en-IN" sz="1700"/>
              <a:t>Like other GAN architectures, SRGAN also consists of the Generator and Discriminator blocks. The generator produces an image and the discriminator tried to guess whether the image fed to it is the original image or the false image from the generator. </a:t>
            </a:r>
            <a:endParaRPr sz="1700"/>
          </a:p>
          <a:p>
            <a:pPr indent="-336550" lvl="0" marL="457200" rtl="0" algn="just">
              <a:lnSpc>
                <a:spcPct val="100000"/>
              </a:lnSpc>
              <a:spcBef>
                <a:spcPts val="0"/>
              </a:spcBef>
              <a:spcAft>
                <a:spcPts val="0"/>
              </a:spcAft>
              <a:buSzPts val="1700"/>
              <a:buChar char="●"/>
            </a:pPr>
            <a:r>
              <a:rPr lang="en-IN" sz="1700"/>
              <a:t>Generator tries to optimise the generated data so that it can fool the discriminator. </a:t>
            </a:r>
            <a:endParaRPr sz="1700"/>
          </a:p>
          <a:p>
            <a:pPr indent="-336550" lvl="0" marL="457200" rtl="0" algn="just">
              <a:lnSpc>
                <a:spcPct val="100000"/>
              </a:lnSpc>
              <a:spcBef>
                <a:spcPts val="0"/>
              </a:spcBef>
              <a:spcAft>
                <a:spcPts val="0"/>
              </a:spcAft>
              <a:buSzPts val="1700"/>
              <a:buChar char="●"/>
            </a:pPr>
            <a:r>
              <a:rPr lang="en-IN" sz="1700"/>
              <a:t>The number of layers in both the discriminator and the generator are increased. </a:t>
            </a:r>
            <a:endParaRPr sz="1700"/>
          </a:p>
          <a:p>
            <a:pPr indent="-336550" lvl="0" marL="457200" rtl="0" algn="just">
              <a:lnSpc>
                <a:spcPct val="100000"/>
              </a:lnSpc>
              <a:spcBef>
                <a:spcPts val="0"/>
              </a:spcBef>
              <a:spcAft>
                <a:spcPts val="0"/>
              </a:spcAft>
              <a:buSzPts val="1700"/>
              <a:buChar char="●"/>
            </a:pPr>
            <a:r>
              <a:rPr lang="en-IN" sz="1700"/>
              <a:t>For calculating content loss, VGG 19 is used as compared to VGG 22 in most papers. 19 means that 19 convolutional layers are used to calculate the loss. This reduces the parameters trained while also achieving similar results. </a:t>
            </a:r>
            <a:endParaRPr sz="1700"/>
          </a:p>
          <a:p>
            <a:pPr indent="-336550" lvl="0" marL="457200" rtl="0" algn="just">
              <a:lnSpc>
                <a:spcPct val="100000"/>
              </a:lnSpc>
              <a:spcBef>
                <a:spcPts val="0"/>
              </a:spcBef>
              <a:spcAft>
                <a:spcPts val="0"/>
              </a:spcAft>
              <a:buSzPts val="1700"/>
              <a:buChar char="●"/>
            </a:pPr>
            <a:r>
              <a:rPr lang="en-IN" sz="1700"/>
              <a:t>Based on the output of the discriminator, two cases were considered, one where the discriminator was not allowed to train, and the other where the discriminator was allowed to train. It was found that the latter was producing more favorable results.  </a:t>
            </a:r>
            <a:endParaRPr sz="1700"/>
          </a:p>
          <a:p>
            <a:pPr indent="0" lvl="0" marL="0" rtl="0" algn="l">
              <a:lnSpc>
                <a:spcPct val="100000"/>
              </a:lnSpc>
              <a:spcBef>
                <a:spcPts val="400"/>
              </a:spcBef>
              <a:spcAft>
                <a:spcPts val="0"/>
              </a:spcAft>
              <a:buSzPts val="2000"/>
              <a:buNone/>
            </a:pPr>
            <a:r>
              <a:t/>
            </a:r>
            <a:endParaRPr sz="17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26"/>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Structural Differences and Advantages</a:t>
            </a:r>
            <a:endParaRPr/>
          </a:p>
        </p:txBody>
      </p:sp>
      <p:pic>
        <p:nvPicPr>
          <p:cNvPr id="674" name="Google Shape;674;p26"/>
          <p:cNvPicPr preferRelativeResize="0"/>
          <p:nvPr/>
        </p:nvPicPr>
        <p:blipFill rotWithShape="1">
          <a:blip r:embed="rId3">
            <a:alphaModFix/>
          </a:blip>
          <a:srcRect b="0" l="0" r="0" t="0"/>
          <a:stretch/>
        </p:blipFill>
        <p:spPr>
          <a:xfrm>
            <a:off x="210488" y="942687"/>
            <a:ext cx="8679675" cy="2169925"/>
          </a:xfrm>
          <a:prstGeom prst="rect">
            <a:avLst/>
          </a:prstGeom>
          <a:noFill/>
          <a:ln>
            <a:noFill/>
          </a:ln>
        </p:spPr>
      </p:pic>
      <p:sp>
        <p:nvSpPr>
          <p:cNvPr id="675" name="Google Shape;675;p26"/>
          <p:cNvSpPr txBox="1"/>
          <p:nvPr/>
        </p:nvSpPr>
        <p:spPr>
          <a:xfrm>
            <a:off x="275550" y="557838"/>
            <a:ext cx="29391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0" i="0" lang="en-IN" sz="1900" u="none" cap="none" strike="noStrike">
                <a:solidFill>
                  <a:srgbClr val="000000"/>
                </a:solidFill>
                <a:latin typeface="Times New Roman"/>
                <a:ea typeface="Times New Roman"/>
                <a:cs typeface="Times New Roman"/>
                <a:sym typeface="Times New Roman"/>
              </a:rPr>
              <a:t>Saturation Handling</a:t>
            </a:r>
            <a:endParaRPr b="0" i="0" sz="1900" u="none" cap="none" strike="noStrike">
              <a:solidFill>
                <a:srgbClr val="000000"/>
              </a:solidFill>
              <a:latin typeface="Times New Roman"/>
              <a:ea typeface="Times New Roman"/>
              <a:cs typeface="Times New Roman"/>
              <a:sym typeface="Times New Roman"/>
            </a:endParaRPr>
          </a:p>
        </p:txBody>
      </p:sp>
      <p:sp>
        <p:nvSpPr>
          <p:cNvPr id="676" name="Google Shape;676;p26"/>
          <p:cNvSpPr txBox="1"/>
          <p:nvPr/>
        </p:nvSpPr>
        <p:spPr>
          <a:xfrm>
            <a:off x="336775" y="3204475"/>
            <a:ext cx="6031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677" name="Google Shape;677;p26"/>
          <p:cNvSpPr txBox="1"/>
          <p:nvPr/>
        </p:nvSpPr>
        <p:spPr>
          <a:xfrm>
            <a:off x="160725" y="3265725"/>
            <a:ext cx="8779200" cy="16932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rgbClr val="000000"/>
                </a:solidFill>
                <a:latin typeface="Times New Roman"/>
                <a:ea typeface="Times New Roman"/>
                <a:cs typeface="Times New Roman"/>
                <a:sym typeface="Times New Roman"/>
              </a:rPr>
              <a:t>ESRGAN was modified to get the desired output.</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rgbClr val="000000"/>
                </a:solidFill>
                <a:latin typeface="Times New Roman"/>
                <a:ea typeface="Times New Roman"/>
                <a:cs typeface="Times New Roman"/>
                <a:sym typeface="Times New Roman"/>
              </a:rPr>
              <a:t>A fusion block was added to ESRGAN, i.e, upsample subnet+fusion block.</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rgbClr val="000000"/>
                </a:solidFill>
                <a:latin typeface="Times New Roman"/>
                <a:ea typeface="Times New Roman"/>
                <a:cs typeface="Times New Roman"/>
                <a:sym typeface="Times New Roman"/>
              </a:rPr>
              <a:t>The combined upsampled subnet+fusion block structure was layered to produce better results.</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rgbClr val="000000"/>
                </a:solidFill>
                <a:latin typeface="Times New Roman"/>
                <a:ea typeface="Times New Roman"/>
                <a:cs typeface="Times New Roman"/>
                <a:sym typeface="Times New Roman"/>
              </a:rPr>
              <a:t>A third fusion block was added to reduce noise generated in the last two layers.</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rgbClr val="000000"/>
                </a:solidFill>
                <a:latin typeface="Times New Roman"/>
                <a:ea typeface="Times New Roman"/>
                <a:cs typeface="Times New Roman"/>
                <a:sym typeface="Times New Roman"/>
              </a:rPr>
              <a:t>In the first fusion block, weight given to high resolution image was 0.6 and low resolution image was given 0.4.</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rgbClr val="000000"/>
                </a:solidFill>
                <a:latin typeface="Times New Roman"/>
                <a:ea typeface="Times New Roman"/>
                <a:cs typeface="Times New Roman"/>
                <a:sym typeface="Times New Roman"/>
              </a:rPr>
              <a:t>In the second fusion block, both high resolution and low resolution images were given 0.5 weightage.</a:t>
            </a:r>
            <a:endParaRPr b="0" i="0" sz="1400" u="none" cap="none" strike="noStrike">
              <a:solidFill>
                <a:srgbClr val="000000"/>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rgbClr val="000000"/>
              </a:buClr>
              <a:buSzPts val="1400"/>
              <a:buFont typeface="Times New Roman"/>
              <a:buChar char="●"/>
            </a:pPr>
            <a:r>
              <a:rPr b="0" i="0" lang="en-IN" sz="1400" u="none" cap="none" strike="noStrike">
                <a:solidFill>
                  <a:srgbClr val="000000"/>
                </a:solidFill>
                <a:latin typeface="Times New Roman"/>
                <a:ea typeface="Times New Roman"/>
                <a:cs typeface="Times New Roman"/>
                <a:sym typeface="Times New Roman"/>
              </a:rPr>
              <a:t>In the third fusion block, both high resolution and low resolution images were given 0.5 weightage.</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27"/>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rgbClr val="000000"/>
              </a:buClr>
              <a:buSzPts val="1400"/>
              <a:buFont typeface="Arial"/>
              <a:buNone/>
            </a:pPr>
            <a:r>
              <a:rPr lang="en-IN"/>
              <a:t>Structural Differences and Advantages</a:t>
            </a:r>
            <a:endParaRPr/>
          </a:p>
        </p:txBody>
      </p:sp>
      <p:sp>
        <p:nvSpPr>
          <p:cNvPr id="683" name="Google Shape;683;p27"/>
          <p:cNvSpPr txBox="1"/>
          <p:nvPr>
            <p:ph idx="1" type="body"/>
          </p:nvPr>
        </p:nvSpPr>
        <p:spPr>
          <a:xfrm>
            <a:off x="446100" y="615200"/>
            <a:ext cx="8422800" cy="42156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dk1"/>
              </a:buClr>
              <a:buSzPts val="2000"/>
              <a:buFont typeface="Noto Sans Symbols"/>
              <a:buNone/>
            </a:pPr>
            <a:r>
              <a:rPr lang="en-IN"/>
              <a:t>Denoising Autoencoders(DAE):</a:t>
            </a:r>
            <a:endParaRPr/>
          </a:p>
          <a:p>
            <a:pPr indent="0" lvl="0" marL="0" rtl="0" algn="l">
              <a:lnSpc>
                <a:spcPct val="100000"/>
              </a:lnSpc>
              <a:spcBef>
                <a:spcPts val="0"/>
              </a:spcBef>
              <a:spcAft>
                <a:spcPts val="0"/>
              </a:spcAft>
              <a:buClr>
                <a:schemeClr val="dk1"/>
              </a:buClr>
              <a:buSzPts val="2000"/>
              <a:buFont typeface="Noto Sans Symbols"/>
              <a:buNone/>
            </a:pPr>
            <a:r>
              <a:t/>
            </a:r>
            <a:endParaRPr/>
          </a:p>
          <a:p>
            <a:pPr indent="0" lvl="0" marL="0" rtl="0" algn="l">
              <a:lnSpc>
                <a:spcPct val="100000"/>
              </a:lnSpc>
              <a:spcBef>
                <a:spcPts val="0"/>
              </a:spcBef>
              <a:spcAft>
                <a:spcPts val="0"/>
              </a:spcAft>
              <a:buClr>
                <a:schemeClr val="dk1"/>
              </a:buClr>
              <a:buSzPts val="2000"/>
              <a:buFont typeface="Noto Sans Symbols"/>
              <a:buNone/>
            </a:pPr>
            <a:r>
              <a:t/>
            </a:r>
            <a:endParaRPr sz="1400">
              <a:solidFill>
                <a:srgbClr val="BDC1C6"/>
              </a:solidFill>
              <a:highlight>
                <a:srgbClr val="202124"/>
              </a:highlight>
            </a:endParaRPr>
          </a:p>
          <a:p>
            <a:pPr indent="0" lvl="0" marL="0" rtl="0" algn="l">
              <a:lnSpc>
                <a:spcPct val="100000"/>
              </a:lnSpc>
              <a:spcBef>
                <a:spcPts val="0"/>
              </a:spcBef>
              <a:spcAft>
                <a:spcPts val="0"/>
              </a:spcAft>
              <a:buClr>
                <a:schemeClr val="dk1"/>
              </a:buClr>
              <a:buSzPts val="2000"/>
              <a:buFont typeface="Noto Sans Symbols"/>
              <a:buNone/>
            </a:pPr>
            <a:r>
              <a:t/>
            </a:r>
            <a:endParaRPr>
              <a:solidFill>
                <a:srgbClr val="BDC1C6"/>
              </a:solidFill>
              <a:highlight>
                <a:srgbClr val="202124"/>
              </a:highlight>
            </a:endParaRPr>
          </a:p>
        </p:txBody>
      </p:sp>
      <p:pic>
        <p:nvPicPr>
          <p:cNvPr id="684" name="Google Shape;684;p27"/>
          <p:cNvPicPr preferRelativeResize="0"/>
          <p:nvPr/>
        </p:nvPicPr>
        <p:blipFill rotWithShape="1">
          <a:blip r:embed="rId3">
            <a:alphaModFix/>
          </a:blip>
          <a:srcRect b="0" l="0" r="0" t="0"/>
          <a:stretch/>
        </p:blipFill>
        <p:spPr>
          <a:xfrm>
            <a:off x="2229400" y="928525"/>
            <a:ext cx="4431099" cy="37666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28"/>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100"/>
              <a:buFont typeface="Arial"/>
              <a:buNone/>
            </a:pPr>
            <a:r>
              <a:rPr lang="en-IN"/>
              <a:t>Structural Differences and Advantages</a:t>
            </a:r>
            <a:endParaRPr/>
          </a:p>
        </p:txBody>
      </p:sp>
      <p:sp>
        <p:nvSpPr>
          <p:cNvPr id="690" name="Google Shape;690;p28"/>
          <p:cNvSpPr txBox="1"/>
          <p:nvPr>
            <p:ph idx="1" type="body"/>
          </p:nvPr>
        </p:nvSpPr>
        <p:spPr>
          <a:xfrm>
            <a:off x="446100" y="682300"/>
            <a:ext cx="8422800" cy="31335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400"/>
              </a:spcBef>
              <a:spcAft>
                <a:spcPts val="0"/>
              </a:spcAft>
              <a:buClr>
                <a:schemeClr val="dk1"/>
              </a:buClr>
              <a:buSzPts val="1100"/>
              <a:buFont typeface="Arial"/>
              <a:buNone/>
            </a:pPr>
            <a:r>
              <a:rPr lang="en-IN"/>
              <a:t>Denoising AutoEncoders (DAE):</a:t>
            </a:r>
            <a:endParaRPr/>
          </a:p>
          <a:p>
            <a:pPr indent="-336550" lvl="0" marL="457200" rtl="0" algn="l">
              <a:lnSpc>
                <a:spcPct val="115000"/>
              </a:lnSpc>
              <a:spcBef>
                <a:spcPts val="400"/>
              </a:spcBef>
              <a:spcAft>
                <a:spcPts val="0"/>
              </a:spcAft>
              <a:buSzPts val="1700"/>
              <a:buChar char="●"/>
            </a:pPr>
            <a:r>
              <a:rPr lang="en-IN" sz="1700"/>
              <a:t>The conventional denoising autoencoders are generally shallower in nature.</a:t>
            </a:r>
            <a:endParaRPr sz="1700"/>
          </a:p>
          <a:p>
            <a:pPr indent="-336550" lvl="0" marL="457200" rtl="0" algn="l">
              <a:lnSpc>
                <a:spcPct val="115000"/>
              </a:lnSpc>
              <a:spcBef>
                <a:spcPts val="0"/>
              </a:spcBef>
              <a:spcAft>
                <a:spcPts val="0"/>
              </a:spcAft>
              <a:buSzPts val="1700"/>
              <a:buChar char="●"/>
            </a:pPr>
            <a:r>
              <a:rPr lang="en-IN" sz="1700"/>
              <a:t>Through analysis the superiority of the model with the skip connections is verified hence we can say that the performance of the model is improved.</a:t>
            </a:r>
            <a:endParaRPr sz="1700"/>
          </a:p>
          <a:p>
            <a:pPr indent="-336550" lvl="0" marL="457200" rtl="0" algn="l">
              <a:lnSpc>
                <a:spcPct val="115000"/>
              </a:lnSpc>
              <a:spcBef>
                <a:spcPts val="0"/>
              </a:spcBef>
              <a:spcAft>
                <a:spcPts val="0"/>
              </a:spcAft>
              <a:buSzPts val="1700"/>
              <a:buChar char="●"/>
            </a:pPr>
            <a:r>
              <a:rPr lang="en-IN" sz="1700"/>
              <a:t>The loss function used in the previous model was “mse ” but through analysis we came to the conclusion that “Binary cross entropy” as a loss function results in smoother convergence of the validation and training loss.</a:t>
            </a:r>
            <a:endParaRPr sz="1700"/>
          </a:p>
          <a:p>
            <a:pPr indent="-336550" lvl="0" marL="457200" rtl="0" algn="l">
              <a:lnSpc>
                <a:spcPct val="115000"/>
              </a:lnSpc>
              <a:spcBef>
                <a:spcPts val="0"/>
              </a:spcBef>
              <a:spcAft>
                <a:spcPts val="0"/>
              </a:spcAft>
              <a:buSzPts val="1700"/>
              <a:buChar char="●"/>
            </a:pPr>
            <a:r>
              <a:rPr lang="en-IN" sz="1700"/>
              <a:t>Additionally a feature extraction layer is added to DAE to which image is fed.</a:t>
            </a:r>
            <a:endParaRPr sz="1700"/>
          </a:p>
          <a:p>
            <a:pPr indent="-336550" lvl="0" marL="457200" rtl="0" algn="l">
              <a:lnSpc>
                <a:spcPct val="115000"/>
              </a:lnSpc>
              <a:spcBef>
                <a:spcPts val="0"/>
              </a:spcBef>
              <a:spcAft>
                <a:spcPts val="0"/>
              </a:spcAft>
              <a:buSzPts val="1700"/>
              <a:buChar char="●"/>
            </a:pPr>
            <a:r>
              <a:rPr lang="en-IN" sz="1700"/>
              <a:t>Instead of directly giving the image as input to network ,features are extracted from the input image and is fed to the network.</a:t>
            </a:r>
            <a:endParaRPr sz="17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sp>
        <p:nvSpPr>
          <p:cNvPr id="695" name="Google Shape;695;p29"/>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400"/>
              <a:buFont typeface="Arial"/>
              <a:buNone/>
            </a:pPr>
            <a:r>
              <a:rPr lang="en-IN"/>
              <a:t>Result</a:t>
            </a:r>
            <a:endParaRPr/>
          </a:p>
        </p:txBody>
      </p:sp>
      <p:sp>
        <p:nvSpPr>
          <p:cNvPr id="696" name="Google Shape;696;p29"/>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355600" lvl="0" marL="457200" rtl="0" algn="l">
              <a:lnSpc>
                <a:spcPct val="100000"/>
              </a:lnSpc>
              <a:spcBef>
                <a:spcPts val="400"/>
              </a:spcBef>
              <a:spcAft>
                <a:spcPts val="0"/>
              </a:spcAft>
              <a:buSzPts val="2000"/>
              <a:buChar char="●"/>
            </a:pPr>
            <a:r>
              <a:rPr lang="en-IN"/>
              <a:t>SRGAN (Image generated after training the model on 6777 images, and running the model for 10 epochs)</a:t>
            </a:r>
            <a:endParaRPr/>
          </a:p>
          <a:p>
            <a:pPr indent="0" lvl="0" marL="457200" rtl="0" algn="l">
              <a:lnSpc>
                <a:spcPct val="100000"/>
              </a:lnSpc>
              <a:spcBef>
                <a:spcPts val="400"/>
              </a:spcBef>
              <a:spcAft>
                <a:spcPts val="0"/>
              </a:spcAft>
              <a:buSzPts val="2000"/>
              <a:buNone/>
            </a:pPr>
            <a:r>
              <a:t/>
            </a:r>
            <a:endParaRPr/>
          </a:p>
        </p:txBody>
      </p:sp>
      <p:pic>
        <p:nvPicPr>
          <p:cNvPr id="697" name="Google Shape;697;p29"/>
          <p:cNvPicPr preferRelativeResize="0"/>
          <p:nvPr/>
        </p:nvPicPr>
        <p:blipFill rotWithShape="1">
          <a:blip r:embed="rId3">
            <a:alphaModFix/>
          </a:blip>
          <a:srcRect b="0" l="0" r="0" t="4988"/>
          <a:stretch/>
        </p:blipFill>
        <p:spPr>
          <a:xfrm>
            <a:off x="1677775" y="1336900"/>
            <a:ext cx="5638800" cy="2606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43" name="Google Shape;343;p3"/>
          <p:cNvSpPr txBox="1"/>
          <p:nvPr/>
        </p:nvSpPr>
        <p:spPr>
          <a:xfrm>
            <a:off x="471950" y="686601"/>
            <a:ext cx="8430000" cy="3391800"/>
          </a:xfrm>
          <a:prstGeom prst="rect">
            <a:avLst/>
          </a:prstGeom>
          <a:noFill/>
          <a:ln>
            <a:noFill/>
          </a:ln>
        </p:spPr>
        <p:txBody>
          <a:bodyPr anchorCtr="0" anchor="t" bIns="0" lIns="0" spcFirstLastPara="1" rIns="0" wrap="square" tIns="5475">
            <a:spAutoFit/>
          </a:bodyPr>
          <a:lstStyle/>
          <a:p>
            <a:pPr indent="0" lvl="0" marL="0" marR="0" rtl="0" algn="just">
              <a:lnSpc>
                <a:spcPct val="115000"/>
              </a:lnSpc>
              <a:spcBef>
                <a:spcPts val="1200"/>
              </a:spcBef>
              <a:spcAft>
                <a:spcPts val="0"/>
              </a:spcAft>
              <a:buClr>
                <a:srgbClr val="000000"/>
              </a:buClr>
              <a:buSzPts val="1600"/>
              <a:buFont typeface="Arial"/>
              <a:buNone/>
            </a:pPr>
            <a:r>
              <a:rPr b="1" i="0" lang="en-IN" sz="1600" u="none" cap="none" strike="noStrike">
                <a:solidFill>
                  <a:schemeClr val="dk1"/>
                </a:solidFill>
                <a:latin typeface="Calibri"/>
                <a:ea typeface="Calibri"/>
                <a:cs typeface="Calibri"/>
                <a:sym typeface="Calibri"/>
              </a:rPr>
              <a:t>Deblurring:</a:t>
            </a:r>
            <a:endParaRPr b="1" i="0" sz="1600" u="none" cap="none" strike="noStrike">
              <a:solidFill>
                <a:schemeClr val="dk1"/>
              </a:solidFill>
              <a:latin typeface="Calibri"/>
              <a:ea typeface="Calibri"/>
              <a:cs typeface="Calibri"/>
              <a:sym typeface="Calibri"/>
            </a:endParaRPr>
          </a:p>
          <a:p>
            <a:pPr indent="-330200" lvl="0" marL="457200" marR="0" rtl="0" algn="just">
              <a:lnSpc>
                <a:spcPct val="115000"/>
              </a:lnSpc>
              <a:spcBef>
                <a:spcPts val="120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Image blur is a very common occurrence in natural photos, arising from different factors such as object motion, camera lens, out-of-focus, and camera shake.</a:t>
            </a:r>
            <a:endParaRPr b="0" i="0" sz="1600" u="none" cap="none" strike="noStrike">
              <a:solidFill>
                <a:schemeClr val="dk1"/>
              </a:solidFill>
              <a:latin typeface="Calibri"/>
              <a:ea typeface="Calibri"/>
              <a:cs typeface="Calibri"/>
              <a:sym typeface="Calibri"/>
            </a:endParaRPr>
          </a:p>
          <a:p>
            <a:pPr indent="-330200" lvl="0" marL="457200" marR="0" rtl="0" algn="just">
              <a:lnSpc>
                <a:spcPct val="115000"/>
              </a:lnSpc>
              <a:spcBef>
                <a:spcPts val="0"/>
              </a:spcBef>
              <a:spcAft>
                <a:spcPts val="0"/>
              </a:spcAft>
              <a:buClr>
                <a:schemeClr val="dk1"/>
              </a:buClr>
              <a:buSzPts val="1600"/>
              <a:buFont typeface="Calibri"/>
              <a:buChar char="●"/>
            </a:pPr>
            <a:r>
              <a:rPr b="0" i="0" lang="en-IN" sz="1600" u="none" cap="none" strike="noStrike">
                <a:solidFill>
                  <a:schemeClr val="dk1"/>
                </a:solidFill>
                <a:highlight>
                  <a:srgbClr val="FFFFFF"/>
                </a:highlight>
                <a:latin typeface="Calibri"/>
                <a:ea typeface="Calibri"/>
                <a:cs typeface="Calibri"/>
                <a:sym typeface="Calibri"/>
              </a:rPr>
              <a:t>Generative Adversarial Networks (GAN) have also been studied extensively to solve this problem. Many variants of GAN models have been proposed. </a:t>
            </a:r>
            <a:r>
              <a:rPr b="0" i="0" lang="en-IN" sz="1600" u="none" cap="none" strike="noStrike">
                <a:solidFill>
                  <a:schemeClr val="dk1"/>
                </a:solidFill>
                <a:latin typeface="Calibri"/>
                <a:ea typeface="Calibri"/>
                <a:cs typeface="Calibri"/>
                <a:sym typeface="Calibri"/>
              </a:rPr>
              <a:t> </a:t>
            </a:r>
            <a:endParaRPr b="0" i="0" sz="1600" u="none" cap="none" strike="noStrike">
              <a:solidFill>
                <a:schemeClr val="dk1"/>
              </a:solidFill>
              <a:latin typeface="Calibri"/>
              <a:ea typeface="Calibri"/>
              <a:cs typeface="Calibri"/>
              <a:sym typeface="Calibri"/>
            </a:endParaRPr>
          </a:p>
          <a:p>
            <a:pPr indent="-330200" lvl="0" marL="457200" marR="0" rtl="0" algn="just">
              <a:lnSpc>
                <a:spcPct val="115000"/>
              </a:lnSpc>
              <a:spcBef>
                <a:spcPts val="0"/>
              </a:spcBef>
              <a:spcAft>
                <a:spcPts val="0"/>
              </a:spcAft>
              <a:buClr>
                <a:schemeClr val="dk1"/>
              </a:buClr>
              <a:buSzPts val="1600"/>
              <a:buFont typeface="Calibri"/>
              <a:buChar char="●"/>
            </a:pPr>
            <a:r>
              <a:rPr b="0" i="0" lang="en-IN" sz="1600" u="none" cap="none" strike="noStrike">
                <a:solidFill>
                  <a:schemeClr val="dk1"/>
                </a:solidFill>
                <a:latin typeface="Calibri"/>
                <a:ea typeface="Calibri"/>
                <a:cs typeface="Calibri"/>
                <a:sym typeface="Calibri"/>
              </a:rPr>
              <a:t>GAN works very well when it comes to dealing with different types of blur including Motion blur, Gaussian Blur, Average Blur, Defocus blur, etc. It works well with both synthetic and natural blur.</a:t>
            </a:r>
            <a:endParaRPr b="0" i="0" sz="1600" u="none" cap="none" strike="noStrike">
              <a:solidFill>
                <a:schemeClr val="dk1"/>
              </a:solidFill>
              <a:latin typeface="Calibri"/>
              <a:ea typeface="Calibri"/>
              <a:cs typeface="Calibri"/>
              <a:sym typeface="Calibri"/>
            </a:endParaRPr>
          </a:p>
          <a:p>
            <a:pPr indent="0" lvl="0" marL="0" marR="0" rtl="0" algn="just">
              <a:lnSpc>
                <a:spcPct val="115000"/>
              </a:lnSpc>
              <a:spcBef>
                <a:spcPts val="1200"/>
              </a:spcBef>
              <a:spcAft>
                <a:spcPts val="0"/>
              </a:spcAft>
              <a:buClr>
                <a:srgbClr val="000000"/>
              </a:buClr>
              <a:buSzPts val="1600"/>
              <a:buFont typeface="Arial"/>
              <a:buNone/>
            </a:pPr>
            <a:r>
              <a:rPr b="1" i="0" lang="en-IN" sz="1600" u="none" cap="none" strike="noStrike">
                <a:solidFill>
                  <a:schemeClr val="dk1"/>
                </a:solidFill>
                <a:highlight>
                  <a:schemeClr val="lt1"/>
                </a:highlight>
                <a:latin typeface="Calibri"/>
                <a:ea typeface="Calibri"/>
                <a:cs typeface="Calibri"/>
                <a:sym typeface="Calibri"/>
              </a:rPr>
              <a:t>Saturation Handling:</a:t>
            </a:r>
            <a:endParaRPr b="1" i="0" sz="1600" u="none" cap="none" strike="noStrike">
              <a:solidFill>
                <a:schemeClr val="dk1"/>
              </a:solidFill>
              <a:highlight>
                <a:schemeClr val="lt1"/>
              </a:highlight>
              <a:latin typeface="Calibri"/>
              <a:ea typeface="Calibri"/>
              <a:cs typeface="Calibri"/>
              <a:sym typeface="Calibri"/>
            </a:endParaRPr>
          </a:p>
          <a:p>
            <a:pPr indent="-330200" lvl="0" marL="457200" marR="0" rtl="0" algn="just">
              <a:lnSpc>
                <a:spcPct val="115000"/>
              </a:lnSpc>
              <a:spcBef>
                <a:spcPts val="0"/>
              </a:spcBef>
              <a:spcAft>
                <a:spcPts val="0"/>
              </a:spcAft>
              <a:buClr>
                <a:schemeClr val="dk1"/>
              </a:buClr>
              <a:buSzPts val="1600"/>
              <a:buFont typeface="Calibri"/>
              <a:buChar char="●"/>
            </a:pPr>
            <a:r>
              <a:rPr b="0" i="0" lang="en-IN" sz="1600" u="none" cap="none" strike="noStrike">
                <a:solidFill>
                  <a:schemeClr val="dk1"/>
                </a:solidFill>
                <a:highlight>
                  <a:schemeClr val="lt1"/>
                </a:highlight>
                <a:latin typeface="Calibri"/>
                <a:ea typeface="Calibri"/>
                <a:cs typeface="Calibri"/>
                <a:sym typeface="Calibri"/>
              </a:rPr>
              <a:t>Saturation describes the intensity of the color in an image.</a:t>
            </a:r>
            <a:endParaRPr b="0" i="0" sz="1600" u="none" cap="none" strike="noStrike">
              <a:solidFill>
                <a:schemeClr val="dk1"/>
              </a:solidFill>
              <a:highlight>
                <a:schemeClr val="lt1"/>
              </a:highlight>
              <a:latin typeface="Calibri"/>
              <a:ea typeface="Calibri"/>
              <a:cs typeface="Calibri"/>
              <a:sym typeface="Calibri"/>
            </a:endParaRPr>
          </a:p>
          <a:p>
            <a:pPr indent="-330200" lvl="0" marL="457200" marR="0" rtl="0" algn="just">
              <a:lnSpc>
                <a:spcPct val="115000"/>
              </a:lnSpc>
              <a:spcBef>
                <a:spcPts val="0"/>
              </a:spcBef>
              <a:spcAft>
                <a:spcPts val="0"/>
              </a:spcAft>
              <a:buClr>
                <a:schemeClr val="dk1"/>
              </a:buClr>
              <a:buSzPts val="1600"/>
              <a:buFont typeface="Calibri"/>
              <a:buChar char="●"/>
            </a:pPr>
            <a:r>
              <a:rPr b="0" i="0" lang="en-IN" sz="1600" u="none" cap="none" strike="noStrike">
                <a:solidFill>
                  <a:schemeClr val="dk1"/>
                </a:solidFill>
                <a:highlight>
                  <a:schemeClr val="lt1"/>
                </a:highlight>
                <a:latin typeface="Calibri"/>
                <a:ea typeface="Calibri"/>
                <a:cs typeface="Calibri"/>
                <a:sym typeface="Calibri"/>
              </a:rPr>
              <a:t>Previously, Confidence maps, Robust GANs and ResNet networks have been used for handling outliers while deblurring.</a:t>
            </a:r>
            <a:endParaRPr b="0" i="0" sz="1600" u="none" cap="none" strike="noStrike">
              <a:solidFill>
                <a:schemeClr val="dk1"/>
              </a:solidFill>
              <a:latin typeface="Calibri"/>
              <a:ea typeface="Calibri"/>
              <a:cs typeface="Calibri"/>
              <a:sym typeface="Calibri"/>
            </a:endParaRPr>
          </a:p>
        </p:txBody>
      </p:sp>
      <p:sp>
        <p:nvSpPr>
          <p:cNvPr id="344" name="Google Shape;344;p3"/>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45" name="Google Shape;345;p3"/>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46" name="Google Shape;346;p3"/>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47" name="Google Shape;347;p3"/>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48" name="Google Shape;348;p3"/>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349" name="Google Shape;349;p3"/>
          <p:cNvSpPr txBox="1"/>
          <p:nvPr/>
        </p:nvSpPr>
        <p:spPr>
          <a:xfrm>
            <a:off x="243349" y="739975"/>
            <a:ext cx="49860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350" name="Google Shape;350;p3"/>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351" name="Google Shape;351;p3"/>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352" name="Google Shape;352;p3"/>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sp>
        <p:nvSpPr>
          <p:cNvPr id="353" name="Google Shape;353;p3"/>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Introduction</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30"/>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703" name="Google Shape;703;p30"/>
          <p:cNvSpPr txBox="1"/>
          <p:nvPr>
            <p:ph idx="1" type="body"/>
          </p:nvPr>
        </p:nvSpPr>
        <p:spPr>
          <a:xfrm>
            <a:off x="690350" y="2428625"/>
            <a:ext cx="1380600" cy="4575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400"/>
              </a:spcBef>
              <a:spcAft>
                <a:spcPts val="0"/>
              </a:spcAft>
              <a:buSzPts val="2000"/>
              <a:buNone/>
            </a:pPr>
            <a:r>
              <a:rPr lang="en-IN" sz="1800"/>
              <a:t>Input Image</a:t>
            </a:r>
            <a:endParaRPr sz="1800"/>
          </a:p>
        </p:txBody>
      </p:sp>
      <p:pic>
        <p:nvPicPr>
          <p:cNvPr id="704" name="Google Shape;704;p30"/>
          <p:cNvPicPr preferRelativeResize="0"/>
          <p:nvPr/>
        </p:nvPicPr>
        <p:blipFill rotWithShape="1">
          <a:blip r:embed="rId3">
            <a:alphaModFix/>
          </a:blip>
          <a:srcRect b="0" l="0" r="0" t="0"/>
          <a:stretch/>
        </p:blipFill>
        <p:spPr>
          <a:xfrm>
            <a:off x="598500" y="1209425"/>
            <a:ext cx="1219200" cy="1219200"/>
          </a:xfrm>
          <a:prstGeom prst="rect">
            <a:avLst/>
          </a:prstGeom>
          <a:noFill/>
          <a:ln>
            <a:noFill/>
          </a:ln>
        </p:spPr>
      </p:pic>
      <p:pic>
        <p:nvPicPr>
          <p:cNvPr id="705" name="Google Shape;705;p30"/>
          <p:cNvPicPr preferRelativeResize="0"/>
          <p:nvPr/>
        </p:nvPicPr>
        <p:blipFill rotWithShape="1">
          <a:blip r:embed="rId3">
            <a:alphaModFix/>
          </a:blip>
          <a:srcRect b="0" l="0" r="0" t="0"/>
          <a:stretch/>
        </p:blipFill>
        <p:spPr>
          <a:xfrm>
            <a:off x="3164600" y="700750"/>
            <a:ext cx="4222050" cy="4222050"/>
          </a:xfrm>
          <a:prstGeom prst="rect">
            <a:avLst/>
          </a:prstGeom>
          <a:noFill/>
          <a:ln>
            <a:noFill/>
          </a:ln>
        </p:spPr>
      </p:pic>
      <p:sp>
        <p:nvSpPr>
          <p:cNvPr id="706" name="Google Shape;706;p30"/>
          <p:cNvSpPr txBox="1"/>
          <p:nvPr>
            <p:ph idx="1" type="body"/>
          </p:nvPr>
        </p:nvSpPr>
        <p:spPr>
          <a:xfrm>
            <a:off x="262675" y="624400"/>
            <a:ext cx="2064300" cy="457500"/>
          </a:xfrm>
          <a:prstGeom prst="rect">
            <a:avLst/>
          </a:prstGeom>
          <a:noFill/>
          <a:ln>
            <a:noFill/>
          </a:ln>
        </p:spPr>
        <p:txBody>
          <a:bodyPr anchorCtr="0" anchor="t" bIns="0" lIns="0" spcFirstLastPara="1" rIns="0" wrap="square" tIns="0">
            <a:noAutofit/>
          </a:bodyPr>
          <a:lstStyle/>
          <a:p>
            <a:pPr indent="-355600" lvl="0" marL="457200" rtl="0" algn="l">
              <a:lnSpc>
                <a:spcPct val="100000"/>
              </a:lnSpc>
              <a:spcBef>
                <a:spcPts val="400"/>
              </a:spcBef>
              <a:spcAft>
                <a:spcPts val="0"/>
              </a:spcAft>
              <a:buSzPts val="2000"/>
              <a:buChar char="●"/>
            </a:pPr>
            <a:r>
              <a:rPr lang="en-IN"/>
              <a:t>ESRGAN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sp>
        <p:nvSpPr>
          <p:cNvPr id="711" name="Google Shape;711;p31"/>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712" name="Google Shape;712;p31"/>
          <p:cNvSpPr txBox="1"/>
          <p:nvPr>
            <p:ph idx="1" type="body"/>
          </p:nvPr>
        </p:nvSpPr>
        <p:spPr>
          <a:xfrm>
            <a:off x="5106875" y="4591725"/>
            <a:ext cx="2246700" cy="4572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400"/>
              </a:spcBef>
              <a:spcAft>
                <a:spcPts val="0"/>
              </a:spcAft>
              <a:buSzPts val="2000"/>
              <a:buNone/>
            </a:pPr>
            <a:r>
              <a:rPr lang="en-IN"/>
              <a:t>Output of ESRGAN</a:t>
            </a:r>
            <a:endParaRPr/>
          </a:p>
        </p:txBody>
      </p:sp>
      <p:pic>
        <p:nvPicPr>
          <p:cNvPr id="713" name="Google Shape;713;p31"/>
          <p:cNvPicPr preferRelativeResize="0"/>
          <p:nvPr/>
        </p:nvPicPr>
        <p:blipFill rotWithShape="1">
          <a:blip r:embed="rId3">
            <a:alphaModFix/>
          </a:blip>
          <a:srcRect b="0" l="0" r="0" t="0"/>
          <a:stretch/>
        </p:blipFill>
        <p:spPr>
          <a:xfrm>
            <a:off x="450300" y="599700"/>
            <a:ext cx="4487726" cy="44877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32"/>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719" name="Google Shape;719;p32"/>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355600" lvl="0" marL="457200" rtl="0" algn="l">
              <a:lnSpc>
                <a:spcPct val="100000"/>
              </a:lnSpc>
              <a:spcBef>
                <a:spcPts val="400"/>
              </a:spcBef>
              <a:spcAft>
                <a:spcPts val="0"/>
              </a:spcAft>
              <a:buSzPts val="2000"/>
              <a:buChar char="●"/>
            </a:pPr>
            <a:r>
              <a:rPr lang="en-IN"/>
              <a:t>ESRGAN</a:t>
            </a:r>
            <a:endParaRPr/>
          </a:p>
        </p:txBody>
      </p:sp>
      <p:pic>
        <p:nvPicPr>
          <p:cNvPr id="720" name="Google Shape;720;p32"/>
          <p:cNvPicPr preferRelativeResize="0"/>
          <p:nvPr/>
        </p:nvPicPr>
        <p:blipFill rotWithShape="1">
          <a:blip r:embed="rId3">
            <a:alphaModFix/>
          </a:blip>
          <a:srcRect b="3043" l="0" r="0" t="0"/>
          <a:stretch/>
        </p:blipFill>
        <p:spPr>
          <a:xfrm>
            <a:off x="1677100" y="1257325"/>
            <a:ext cx="5476875" cy="2835025"/>
          </a:xfrm>
          <a:prstGeom prst="rect">
            <a:avLst/>
          </a:prstGeom>
          <a:noFill/>
          <a:ln>
            <a:noFill/>
          </a:ln>
        </p:spPr>
      </p:pic>
      <p:pic>
        <p:nvPicPr>
          <p:cNvPr id="721" name="Google Shape;721;p32"/>
          <p:cNvPicPr preferRelativeResize="0"/>
          <p:nvPr/>
        </p:nvPicPr>
        <p:blipFill rotWithShape="1">
          <a:blip r:embed="rId4">
            <a:alphaModFix/>
          </a:blip>
          <a:srcRect b="0" l="0" r="0" t="0"/>
          <a:stretch/>
        </p:blipFill>
        <p:spPr>
          <a:xfrm>
            <a:off x="4558925" y="1354050"/>
            <a:ext cx="2423575" cy="243539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sp>
        <p:nvSpPr>
          <p:cNvPr id="726" name="Google Shape;726;p33"/>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pic>
        <p:nvPicPr>
          <p:cNvPr id="727" name="Google Shape;727;p33"/>
          <p:cNvPicPr preferRelativeResize="0"/>
          <p:nvPr/>
        </p:nvPicPr>
        <p:blipFill rotWithShape="1">
          <a:blip r:embed="rId3">
            <a:alphaModFix/>
          </a:blip>
          <a:srcRect b="0" l="0" r="0" t="0"/>
          <a:stretch/>
        </p:blipFill>
        <p:spPr>
          <a:xfrm>
            <a:off x="527950" y="639075"/>
            <a:ext cx="4341825" cy="4341825"/>
          </a:xfrm>
          <a:prstGeom prst="rect">
            <a:avLst/>
          </a:prstGeom>
          <a:noFill/>
          <a:ln>
            <a:noFill/>
          </a:ln>
        </p:spPr>
      </p:pic>
      <p:sp>
        <p:nvSpPr>
          <p:cNvPr id="728" name="Google Shape;728;p33"/>
          <p:cNvSpPr txBox="1"/>
          <p:nvPr>
            <p:ph idx="1" type="body"/>
          </p:nvPr>
        </p:nvSpPr>
        <p:spPr>
          <a:xfrm>
            <a:off x="5068500" y="4667250"/>
            <a:ext cx="2277900" cy="3693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400"/>
              </a:spcBef>
              <a:spcAft>
                <a:spcPts val="0"/>
              </a:spcAft>
              <a:buSzPts val="2000"/>
              <a:buNone/>
            </a:pPr>
            <a:r>
              <a:rPr lang="en-IN"/>
              <a:t>Output of ESRGAN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sp>
        <p:nvSpPr>
          <p:cNvPr id="733" name="Google Shape;733;p34"/>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pic>
        <p:nvPicPr>
          <p:cNvPr id="734" name="Google Shape;734;p34"/>
          <p:cNvPicPr preferRelativeResize="0"/>
          <p:nvPr/>
        </p:nvPicPr>
        <p:blipFill rotWithShape="1">
          <a:blip r:embed="rId3">
            <a:alphaModFix/>
          </a:blip>
          <a:srcRect b="0" l="0" r="0" t="0"/>
          <a:stretch/>
        </p:blipFill>
        <p:spPr>
          <a:xfrm>
            <a:off x="1589100" y="1636163"/>
            <a:ext cx="2660076" cy="2660076"/>
          </a:xfrm>
          <a:prstGeom prst="rect">
            <a:avLst/>
          </a:prstGeom>
          <a:noFill/>
          <a:ln>
            <a:noFill/>
          </a:ln>
        </p:spPr>
      </p:pic>
      <p:sp>
        <p:nvSpPr>
          <p:cNvPr id="735" name="Google Shape;735;p34"/>
          <p:cNvSpPr txBox="1"/>
          <p:nvPr>
            <p:ph idx="1" type="body"/>
          </p:nvPr>
        </p:nvSpPr>
        <p:spPr>
          <a:xfrm>
            <a:off x="1780188" y="1099975"/>
            <a:ext cx="22779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SzPts val="2000"/>
              <a:buNone/>
            </a:pPr>
            <a:r>
              <a:rPr lang="en-IN" sz="1600"/>
              <a:t>Output of ESRGAN </a:t>
            </a:r>
            <a:endParaRPr sz="1600"/>
          </a:p>
        </p:txBody>
      </p:sp>
      <p:pic>
        <p:nvPicPr>
          <p:cNvPr id="736" name="Google Shape;736;p34"/>
          <p:cNvPicPr preferRelativeResize="0"/>
          <p:nvPr/>
        </p:nvPicPr>
        <p:blipFill rotWithShape="1">
          <a:blip r:embed="rId4">
            <a:alphaModFix/>
          </a:blip>
          <a:srcRect b="0" l="0" r="0" t="0"/>
          <a:stretch/>
        </p:blipFill>
        <p:spPr>
          <a:xfrm>
            <a:off x="4712025" y="1629675"/>
            <a:ext cx="2660075" cy="2673051"/>
          </a:xfrm>
          <a:prstGeom prst="rect">
            <a:avLst/>
          </a:prstGeom>
          <a:noFill/>
          <a:ln>
            <a:noFill/>
          </a:ln>
        </p:spPr>
      </p:pic>
      <p:sp>
        <p:nvSpPr>
          <p:cNvPr id="737" name="Google Shape;737;p34"/>
          <p:cNvSpPr txBox="1"/>
          <p:nvPr>
            <p:ph idx="1" type="body"/>
          </p:nvPr>
        </p:nvSpPr>
        <p:spPr>
          <a:xfrm>
            <a:off x="4903100" y="1099975"/>
            <a:ext cx="22779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SzPts val="2000"/>
              <a:buNone/>
            </a:pPr>
            <a:r>
              <a:rPr lang="en-IN" sz="1600"/>
              <a:t>Saturated image</a:t>
            </a:r>
            <a:endParaRPr sz="16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35"/>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743" name="Google Shape;743;p35"/>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355600" lvl="0" marL="457200" rtl="0" algn="l">
              <a:lnSpc>
                <a:spcPct val="100000"/>
              </a:lnSpc>
              <a:spcBef>
                <a:spcPts val="400"/>
              </a:spcBef>
              <a:spcAft>
                <a:spcPts val="0"/>
              </a:spcAft>
              <a:buSzPts val="2000"/>
              <a:buChar char="●"/>
            </a:pPr>
            <a:r>
              <a:rPr lang="en-IN"/>
              <a:t>Denoising Auto Encoder</a:t>
            </a:r>
            <a:endParaRPr/>
          </a:p>
        </p:txBody>
      </p:sp>
      <p:pic>
        <p:nvPicPr>
          <p:cNvPr id="744" name="Google Shape;744;p35"/>
          <p:cNvPicPr preferRelativeResize="0"/>
          <p:nvPr/>
        </p:nvPicPr>
        <p:blipFill rotWithShape="1">
          <a:blip r:embed="rId3">
            <a:alphaModFix/>
          </a:blip>
          <a:srcRect b="5589" l="0" r="0" t="0"/>
          <a:stretch/>
        </p:blipFill>
        <p:spPr>
          <a:xfrm>
            <a:off x="2201500" y="1534900"/>
            <a:ext cx="4502750" cy="2217875"/>
          </a:xfrm>
          <a:prstGeom prst="rect">
            <a:avLst/>
          </a:prstGeom>
          <a:noFill/>
          <a:ln>
            <a:noFill/>
          </a:ln>
        </p:spPr>
      </p:pic>
      <p:sp>
        <p:nvSpPr>
          <p:cNvPr id="745" name="Google Shape;745;p35"/>
          <p:cNvSpPr txBox="1"/>
          <p:nvPr/>
        </p:nvSpPr>
        <p:spPr>
          <a:xfrm>
            <a:off x="2513075" y="3815775"/>
            <a:ext cx="1779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000000"/>
                </a:solidFill>
                <a:latin typeface="Times New Roman"/>
                <a:ea typeface="Times New Roman"/>
                <a:cs typeface="Times New Roman"/>
                <a:sym typeface="Times New Roman"/>
              </a:rPr>
              <a:t>Sharp Image</a:t>
            </a:r>
            <a:endParaRPr b="1" i="0" sz="1400" u="none" cap="none" strike="noStrike">
              <a:solidFill>
                <a:srgbClr val="000000"/>
              </a:solidFill>
              <a:latin typeface="Times New Roman"/>
              <a:ea typeface="Times New Roman"/>
              <a:cs typeface="Times New Roman"/>
              <a:sym typeface="Times New Roman"/>
            </a:endParaRPr>
          </a:p>
        </p:txBody>
      </p:sp>
      <p:sp>
        <p:nvSpPr>
          <p:cNvPr id="746" name="Google Shape;746;p35"/>
          <p:cNvSpPr txBox="1"/>
          <p:nvPr/>
        </p:nvSpPr>
        <p:spPr>
          <a:xfrm>
            <a:off x="4969350" y="3815775"/>
            <a:ext cx="1605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IN" sz="1400" u="none" cap="none" strike="noStrike">
                <a:solidFill>
                  <a:srgbClr val="000000"/>
                </a:solidFill>
                <a:latin typeface="Times New Roman"/>
                <a:ea typeface="Times New Roman"/>
                <a:cs typeface="Times New Roman"/>
                <a:sym typeface="Times New Roman"/>
              </a:rPr>
              <a:t>Noisy Image</a:t>
            </a:r>
            <a:endParaRPr b="1"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36"/>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752" name="Google Shape;752;p36"/>
          <p:cNvSpPr txBox="1"/>
          <p:nvPr>
            <p:ph idx="1" type="body"/>
          </p:nvPr>
        </p:nvSpPr>
        <p:spPr>
          <a:xfrm>
            <a:off x="2666850" y="3485900"/>
            <a:ext cx="3686100" cy="7071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Clr>
                <a:schemeClr val="dk1"/>
              </a:buClr>
              <a:buSzPts val="1100"/>
              <a:buFont typeface="Arial"/>
              <a:buNone/>
            </a:pPr>
            <a:r>
              <a:rPr lang="en-IN" sz="1800"/>
              <a:t>Output of DAE without skip connections and without feature extraction layer</a:t>
            </a:r>
            <a:endParaRPr sz="1800"/>
          </a:p>
        </p:txBody>
      </p:sp>
      <p:pic>
        <p:nvPicPr>
          <p:cNvPr id="753" name="Google Shape;753;p36"/>
          <p:cNvPicPr preferRelativeResize="0"/>
          <p:nvPr/>
        </p:nvPicPr>
        <p:blipFill rotWithShape="1">
          <a:blip r:embed="rId3">
            <a:alphaModFix/>
          </a:blip>
          <a:srcRect b="0" l="0" r="0" t="0"/>
          <a:stretch/>
        </p:blipFill>
        <p:spPr>
          <a:xfrm>
            <a:off x="2655888" y="929338"/>
            <a:ext cx="3686175" cy="2428875"/>
          </a:xfrm>
          <a:prstGeom prst="rect">
            <a:avLst/>
          </a:prstGeom>
          <a:noFill/>
          <a:ln>
            <a:noFill/>
          </a:ln>
        </p:spPr>
      </p:pic>
      <p:pic>
        <p:nvPicPr>
          <p:cNvPr id="754" name="Google Shape;754;p36"/>
          <p:cNvPicPr preferRelativeResize="0"/>
          <p:nvPr/>
        </p:nvPicPr>
        <p:blipFill rotWithShape="1">
          <a:blip r:embed="rId4">
            <a:alphaModFix/>
          </a:blip>
          <a:srcRect b="0" l="0" r="0" t="0"/>
          <a:stretch/>
        </p:blipFill>
        <p:spPr>
          <a:xfrm>
            <a:off x="2655888" y="929338"/>
            <a:ext cx="3686175" cy="240982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p37"/>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760" name="Google Shape;760;p37"/>
          <p:cNvSpPr txBox="1"/>
          <p:nvPr>
            <p:ph idx="1" type="body"/>
          </p:nvPr>
        </p:nvSpPr>
        <p:spPr>
          <a:xfrm>
            <a:off x="2666850" y="3485900"/>
            <a:ext cx="3686100" cy="7071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Clr>
                <a:schemeClr val="dk1"/>
              </a:buClr>
              <a:buSzPts val="1100"/>
              <a:buFont typeface="Arial"/>
              <a:buNone/>
            </a:pPr>
            <a:r>
              <a:rPr lang="en-IN" sz="1800"/>
              <a:t>Output of DAE without feature extraction layer</a:t>
            </a:r>
            <a:endParaRPr sz="1800"/>
          </a:p>
        </p:txBody>
      </p:sp>
      <p:pic>
        <p:nvPicPr>
          <p:cNvPr id="761" name="Google Shape;761;p37"/>
          <p:cNvPicPr preferRelativeResize="0"/>
          <p:nvPr/>
        </p:nvPicPr>
        <p:blipFill rotWithShape="1">
          <a:blip r:embed="rId3">
            <a:alphaModFix/>
          </a:blip>
          <a:srcRect b="0" l="0" r="0" t="0"/>
          <a:stretch/>
        </p:blipFill>
        <p:spPr>
          <a:xfrm>
            <a:off x="2655888" y="929338"/>
            <a:ext cx="3686175" cy="2428875"/>
          </a:xfrm>
          <a:prstGeom prst="rect">
            <a:avLst/>
          </a:prstGeom>
          <a:noFill/>
          <a:ln>
            <a:noFill/>
          </a:ln>
        </p:spPr>
      </p:pic>
      <p:pic>
        <p:nvPicPr>
          <p:cNvPr id="762" name="Google Shape;762;p37"/>
          <p:cNvPicPr preferRelativeResize="0"/>
          <p:nvPr/>
        </p:nvPicPr>
        <p:blipFill rotWithShape="1">
          <a:blip r:embed="rId4">
            <a:alphaModFix/>
          </a:blip>
          <a:srcRect b="0" l="0" r="0" t="0"/>
          <a:stretch/>
        </p:blipFill>
        <p:spPr>
          <a:xfrm>
            <a:off x="2626775" y="934113"/>
            <a:ext cx="3686175" cy="24003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6" name="Shape 766"/>
        <p:cNvGrpSpPr/>
        <p:nvPr/>
      </p:nvGrpSpPr>
      <p:grpSpPr>
        <a:xfrm>
          <a:off x="0" y="0"/>
          <a:ext cx="0" cy="0"/>
          <a:chOff x="0" y="0"/>
          <a:chExt cx="0" cy="0"/>
        </a:xfrm>
      </p:grpSpPr>
      <p:sp>
        <p:nvSpPr>
          <p:cNvPr id="767" name="Google Shape;767;p38"/>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768" name="Google Shape;768;p38"/>
          <p:cNvSpPr txBox="1"/>
          <p:nvPr>
            <p:ph idx="1" type="body"/>
          </p:nvPr>
        </p:nvSpPr>
        <p:spPr>
          <a:xfrm>
            <a:off x="2666850" y="3485900"/>
            <a:ext cx="3686100" cy="7071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SzPts val="2000"/>
              <a:buNone/>
            </a:pPr>
            <a:r>
              <a:rPr lang="en-IN" sz="1800"/>
              <a:t>Output of DAE when input is fed to feature extraction layer</a:t>
            </a:r>
            <a:endParaRPr sz="1800"/>
          </a:p>
        </p:txBody>
      </p:sp>
      <p:pic>
        <p:nvPicPr>
          <p:cNvPr id="769" name="Google Shape;769;p38"/>
          <p:cNvPicPr preferRelativeResize="0"/>
          <p:nvPr/>
        </p:nvPicPr>
        <p:blipFill rotWithShape="1">
          <a:blip r:embed="rId3">
            <a:alphaModFix/>
          </a:blip>
          <a:srcRect b="0" l="0" r="0" t="0"/>
          <a:stretch/>
        </p:blipFill>
        <p:spPr>
          <a:xfrm>
            <a:off x="2655888" y="929338"/>
            <a:ext cx="3686175" cy="24288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39"/>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775" name="Google Shape;775;p39"/>
          <p:cNvSpPr txBox="1"/>
          <p:nvPr>
            <p:ph idx="1" type="body"/>
          </p:nvPr>
        </p:nvSpPr>
        <p:spPr>
          <a:xfrm>
            <a:off x="3535650" y="929350"/>
            <a:ext cx="2365200" cy="528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SzPts val="2000"/>
              <a:buNone/>
            </a:pPr>
            <a:r>
              <a:rPr lang="en-IN"/>
              <a:t>Input image </a:t>
            </a:r>
            <a:endParaRPr/>
          </a:p>
        </p:txBody>
      </p:sp>
      <p:sp>
        <p:nvSpPr>
          <p:cNvPr id="776" name="Google Shape;776;p39"/>
          <p:cNvSpPr txBox="1"/>
          <p:nvPr/>
        </p:nvSpPr>
        <p:spPr>
          <a:xfrm>
            <a:off x="752188" y="3656575"/>
            <a:ext cx="236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id="777" name="Google Shape;777;p39"/>
          <p:cNvPicPr preferRelativeResize="0"/>
          <p:nvPr/>
        </p:nvPicPr>
        <p:blipFill rotWithShape="1">
          <a:blip r:embed="rId3">
            <a:alphaModFix/>
          </a:blip>
          <a:srcRect b="0" l="0" r="0" t="0"/>
          <a:stretch/>
        </p:blipFill>
        <p:spPr>
          <a:xfrm>
            <a:off x="3629025" y="1614488"/>
            <a:ext cx="1885950" cy="1914525"/>
          </a:xfrm>
          <a:prstGeom prst="rect">
            <a:avLst/>
          </a:prstGeom>
          <a:noFill/>
          <a:ln>
            <a:noFill/>
          </a:ln>
        </p:spPr>
      </p:pic>
      <p:pic>
        <p:nvPicPr>
          <p:cNvPr id="778" name="Google Shape;778;p39"/>
          <p:cNvPicPr preferRelativeResize="0"/>
          <p:nvPr/>
        </p:nvPicPr>
        <p:blipFill rotWithShape="1">
          <a:blip r:embed="rId4">
            <a:alphaModFix/>
          </a:blip>
          <a:srcRect b="0" l="0" r="0" t="0"/>
          <a:stretch/>
        </p:blipFill>
        <p:spPr>
          <a:xfrm>
            <a:off x="3548063" y="1533525"/>
            <a:ext cx="2352675" cy="23812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59" name="Google Shape;359;p4"/>
          <p:cNvSpPr txBox="1"/>
          <p:nvPr/>
        </p:nvSpPr>
        <p:spPr>
          <a:xfrm>
            <a:off x="457054" y="816175"/>
            <a:ext cx="8446795" cy="3309510"/>
          </a:xfrm>
          <a:prstGeom prst="rect">
            <a:avLst/>
          </a:prstGeom>
          <a:noFill/>
          <a:ln>
            <a:noFill/>
          </a:ln>
        </p:spPr>
        <p:txBody>
          <a:bodyPr anchorCtr="0" anchor="t" bIns="0" lIns="0" spcFirstLastPara="1" rIns="0" wrap="square" tIns="5475">
            <a:spAutoFit/>
          </a:bodyPr>
          <a:lstStyle/>
          <a:p>
            <a:pPr indent="0" lvl="0" marL="0" marR="0" rtl="0" algn="l">
              <a:lnSpc>
                <a:spcPct val="115000"/>
              </a:lnSpc>
              <a:spcBef>
                <a:spcPts val="0"/>
              </a:spcBef>
              <a:spcAft>
                <a:spcPts val="0"/>
              </a:spcAft>
              <a:buClr>
                <a:srgbClr val="000000"/>
              </a:buClr>
              <a:buSzPts val="1800"/>
              <a:buFont typeface="Arial"/>
              <a:buNone/>
            </a:pPr>
            <a:r>
              <a:rPr b="1" i="0" lang="en-IN" sz="1800" u="none" cap="none" strike="noStrike">
                <a:solidFill>
                  <a:schemeClr val="dk1"/>
                </a:solidFill>
                <a:latin typeface="Calibri"/>
                <a:ea typeface="Calibri"/>
                <a:cs typeface="Calibri"/>
                <a:sym typeface="Calibri"/>
              </a:rPr>
              <a:t>D</a:t>
            </a:r>
            <a:r>
              <a:rPr b="1" i="0" lang="en-IN" sz="1600" u="none" cap="none" strike="noStrike">
                <a:solidFill>
                  <a:schemeClr val="dk1"/>
                </a:solidFill>
                <a:latin typeface="Calibri"/>
                <a:ea typeface="Calibri"/>
                <a:cs typeface="Calibri"/>
                <a:sym typeface="Calibri"/>
              </a:rPr>
              <a:t>enoising:</a:t>
            </a:r>
            <a:endParaRPr b="0" i="0" sz="1600" u="none" cap="none" strike="noStrike">
              <a:solidFill>
                <a:schemeClr val="dk1"/>
              </a:solidFill>
              <a:highlight>
                <a:schemeClr val="lt1"/>
              </a:highlight>
              <a:latin typeface="Calibri"/>
              <a:ea typeface="Calibri"/>
              <a:cs typeface="Calibri"/>
              <a:sym typeface="Calibri"/>
            </a:endParaRPr>
          </a:p>
          <a:p>
            <a:pPr indent="-330200" lvl="0" marL="457200" marR="0" rtl="0" algn="just">
              <a:lnSpc>
                <a:spcPct val="115000"/>
              </a:lnSpc>
              <a:spcBef>
                <a:spcPts val="1200"/>
              </a:spcBef>
              <a:spcAft>
                <a:spcPts val="0"/>
              </a:spcAft>
              <a:buClr>
                <a:schemeClr val="dk1"/>
              </a:buClr>
              <a:buSzPts val="1600"/>
              <a:buFont typeface="Calibri"/>
              <a:buChar char="●"/>
            </a:pPr>
            <a:r>
              <a:rPr b="0" i="0" lang="en-IN" sz="1600" u="none" cap="none" strike="noStrike">
                <a:solidFill>
                  <a:schemeClr val="dk1"/>
                </a:solidFill>
                <a:highlight>
                  <a:schemeClr val="lt1"/>
                </a:highlight>
                <a:latin typeface="Calibri"/>
                <a:ea typeface="Calibri"/>
                <a:cs typeface="Calibri"/>
                <a:sym typeface="Calibri"/>
              </a:rPr>
              <a:t>Image noise is random variation of brightness or color information in images. Denoising is the process of removing the noise present in images.</a:t>
            </a:r>
            <a:endParaRPr b="0" i="0" sz="1600" u="none" cap="none" strike="noStrike">
              <a:solidFill>
                <a:schemeClr val="dk1"/>
              </a:solidFill>
              <a:highlight>
                <a:schemeClr val="lt1"/>
              </a:highlight>
              <a:latin typeface="Calibri"/>
              <a:ea typeface="Calibri"/>
              <a:cs typeface="Calibri"/>
              <a:sym typeface="Calibri"/>
            </a:endParaRPr>
          </a:p>
          <a:p>
            <a:pPr indent="-330200" lvl="0" marL="457200" marR="0" rtl="0" algn="just">
              <a:lnSpc>
                <a:spcPct val="115000"/>
              </a:lnSpc>
              <a:spcBef>
                <a:spcPts val="0"/>
              </a:spcBef>
              <a:spcAft>
                <a:spcPts val="0"/>
              </a:spcAft>
              <a:buClr>
                <a:schemeClr val="dk1"/>
              </a:buClr>
              <a:buSzPts val="1600"/>
              <a:buFont typeface="Calibri"/>
              <a:buChar char="●"/>
            </a:pPr>
            <a:r>
              <a:rPr b="0" i="0" lang="en-IN" sz="1600" u="none" cap="none" strike="noStrike">
                <a:solidFill>
                  <a:schemeClr val="dk1"/>
                </a:solidFill>
                <a:highlight>
                  <a:schemeClr val="lt1"/>
                </a:highlight>
                <a:latin typeface="Calibri"/>
                <a:ea typeface="Calibri"/>
                <a:cs typeface="Calibri"/>
                <a:sym typeface="Calibri"/>
              </a:rPr>
              <a:t>It is seen that saturation and noise deeply affects the performance of deblurring networks. Motion blur and signal noise are the most important factors which causes image degradation.</a:t>
            </a:r>
            <a:endParaRPr b="0" i="0" sz="1600" u="none" cap="none" strike="noStrike">
              <a:solidFill>
                <a:schemeClr val="dk1"/>
              </a:solidFill>
              <a:highlight>
                <a:schemeClr val="lt1"/>
              </a:highlight>
              <a:latin typeface="Calibri"/>
              <a:ea typeface="Calibri"/>
              <a:cs typeface="Calibri"/>
              <a:sym typeface="Calibri"/>
            </a:endParaRPr>
          </a:p>
          <a:p>
            <a:pPr indent="-330200" lvl="0" marL="457200" marR="0" rtl="0" algn="just">
              <a:lnSpc>
                <a:spcPct val="115000"/>
              </a:lnSpc>
              <a:spcBef>
                <a:spcPts val="0"/>
              </a:spcBef>
              <a:spcAft>
                <a:spcPts val="0"/>
              </a:spcAft>
              <a:buClr>
                <a:schemeClr val="dk1"/>
              </a:buClr>
              <a:buSzPts val="1600"/>
              <a:buFont typeface="Calibri"/>
              <a:buChar char="●"/>
            </a:pPr>
            <a:r>
              <a:rPr b="0" i="0" lang="en-IN" sz="1600" u="none" cap="none" strike="noStrike">
                <a:solidFill>
                  <a:schemeClr val="dk1"/>
                </a:solidFill>
                <a:highlight>
                  <a:schemeClr val="lt1"/>
                </a:highlight>
                <a:latin typeface="Calibri"/>
                <a:ea typeface="Calibri"/>
                <a:cs typeface="Calibri"/>
                <a:sym typeface="Calibri"/>
              </a:rPr>
              <a:t>Traditional denoising methods such as </a:t>
            </a:r>
            <a:r>
              <a:rPr b="1" i="0" lang="en-IN" sz="1600" u="none" cap="none" strike="noStrike">
                <a:solidFill>
                  <a:schemeClr val="dk1"/>
                </a:solidFill>
                <a:highlight>
                  <a:schemeClr val="lt1"/>
                </a:highlight>
                <a:latin typeface="Calibri"/>
                <a:ea typeface="Calibri"/>
                <a:cs typeface="Calibri"/>
                <a:sym typeface="Calibri"/>
              </a:rPr>
              <a:t>Denoising</a:t>
            </a:r>
            <a:r>
              <a:rPr b="0" i="0" lang="en-IN" sz="1600" u="none" cap="none" strike="noStrike">
                <a:solidFill>
                  <a:schemeClr val="dk1"/>
                </a:solidFill>
                <a:highlight>
                  <a:schemeClr val="lt1"/>
                </a:highlight>
                <a:latin typeface="Calibri"/>
                <a:ea typeface="Calibri"/>
                <a:cs typeface="Calibri"/>
                <a:sym typeface="Calibri"/>
              </a:rPr>
              <a:t> </a:t>
            </a:r>
            <a:r>
              <a:rPr b="1" i="0" lang="en-IN" sz="1600" u="none" cap="none" strike="noStrike">
                <a:solidFill>
                  <a:schemeClr val="dk1"/>
                </a:solidFill>
                <a:highlight>
                  <a:schemeClr val="lt1"/>
                </a:highlight>
                <a:latin typeface="Calibri"/>
                <a:ea typeface="Calibri"/>
                <a:cs typeface="Calibri"/>
                <a:sym typeface="Calibri"/>
              </a:rPr>
              <a:t>Autoencoders</a:t>
            </a:r>
            <a:r>
              <a:rPr b="0" i="0" lang="en-IN" sz="1600" u="none" cap="none" strike="noStrike">
                <a:solidFill>
                  <a:schemeClr val="dk1"/>
                </a:solidFill>
                <a:highlight>
                  <a:schemeClr val="lt1"/>
                </a:highlight>
                <a:latin typeface="Calibri"/>
                <a:ea typeface="Calibri"/>
                <a:cs typeface="Calibri"/>
                <a:sym typeface="Calibri"/>
              </a:rPr>
              <a:t> are better than learning-based methods (such as GAN and CNN).</a:t>
            </a:r>
            <a:endParaRPr b="0" i="0" sz="1600" u="none" cap="none" strike="noStrike">
              <a:solidFill>
                <a:schemeClr val="dk1"/>
              </a:solidFill>
              <a:highlight>
                <a:schemeClr val="lt1"/>
              </a:highlight>
              <a:latin typeface="Calibri"/>
              <a:ea typeface="Calibri"/>
              <a:cs typeface="Calibri"/>
              <a:sym typeface="Calibri"/>
            </a:endParaRPr>
          </a:p>
          <a:p>
            <a:pPr indent="0" lvl="0" marL="0" marR="0" rtl="0" algn="just">
              <a:lnSpc>
                <a:spcPct val="115000"/>
              </a:lnSpc>
              <a:spcBef>
                <a:spcPts val="0"/>
              </a:spcBef>
              <a:spcAft>
                <a:spcPts val="0"/>
              </a:spcAft>
              <a:buClr>
                <a:srgbClr val="000000"/>
              </a:buClr>
              <a:buSzPts val="1600"/>
              <a:buFont typeface="Arial"/>
              <a:buNone/>
            </a:pPr>
            <a:r>
              <a:t/>
            </a:r>
            <a:endParaRPr b="1" i="0" sz="1600" u="none" cap="none" strike="noStrike">
              <a:solidFill>
                <a:schemeClr val="dk1"/>
              </a:solidFill>
              <a:highlight>
                <a:schemeClr val="lt1"/>
              </a:highlight>
              <a:latin typeface="Calibri"/>
              <a:ea typeface="Calibri"/>
              <a:cs typeface="Calibri"/>
              <a:sym typeface="Calibri"/>
            </a:endParaRPr>
          </a:p>
          <a:p>
            <a:pPr indent="0" lvl="0" marL="0" marR="0" rtl="0" algn="just">
              <a:lnSpc>
                <a:spcPct val="115000"/>
              </a:lnSpc>
              <a:spcBef>
                <a:spcPts val="0"/>
              </a:spcBef>
              <a:spcAft>
                <a:spcPts val="0"/>
              </a:spcAft>
              <a:buClr>
                <a:srgbClr val="000000"/>
              </a:buClr>
              <a:buSzPts val="1600"/>
              <a:buFont typeface="Arial"/>
              <a:buNone/>
            </a:pPr>
            <a:r>
              <a:rPr b="0" i="0" lang="en-IN" sz="1600" u="none" cap="none" strike="noStrike">
                <a:solidFill>
                  <a:schemeClr val="dk1"/>
                </a:solidFill>
                <a:highlight>
                  <a:schemeClr val="lt1"/>
                </a:highlight>
                <a:latin typeface="Calibri"/>
                <a:ea typeface="Calibri"/>
                <a:cs typeface="Calibri"/>
                <a:sym typeface="Calibri"/>
              </a:rPr>
              <a:t>The goal is</a:t>
            </a:r>
            <a:r>
              <a:rPr b="1" i="0" lang="en-IN" sz="1600" u="none" cap="none" strike="noStrike">
                <a:solidFill>
                  <a:schemeClr val="dk1"/>
                </a:solidFill>
                <a:highlight>
                  <a:schemeClr val="lt1"/>
                </a:highlight>
                <a:latin typeface="Calibri"/>
                <a:ea typeface="Calibri"/>
                <a:cs typeface="Calibri"/>
                <a:sym typeface="Calibri"/>
              </a:rPr>
              <a:t> </a:t>
            </a:r>
            <a:r>
              <a:rPr b="0" i="0" lang="en-IN" sz="1600" u="none" cap="none" strike="noStrike">
                <a:solidFill>
                  <a:schemeClr val="dk1"/>
                </a:solidFill>
                <a:latin typeface="Calibri"/>
                <a:ea typeface="Calibri"/>
                <a:cs typeface="Calibri"/>
                <a:sym typeface="Calibri"/>
              </a:rPr>
              <a:t>to realise a new and improved model for </a:t>
            </a:r>
            <a:r>
              <a:rPr b="1" i="0" lang="en-IN" sz="1600" u="none" cap="none" strike="noStrike">
                <a:solidFill>
                  <a:schemeClr val="dk1"/>
                </a:solidFill>
                <a:latin typeface="Calibri"/>
                <a:ea typeface="Calibri"/>
                <a:cs typeface="Calibri"/>
                <a:sym typeface="Calibri"/>
              </a:rPr>
              <a:t>end-to-end deblurring</a:t>
            </a:r>
            <a:r>
              <a:rPr b="0" i="0" lang="en-IN" sz="1600" u="none" cap="none" strike="noStrike">
                <a:solidFill>
                  <a:schemeClr val="dk1"/>
                </a:solidFill>
                <a:latin typeface="Calibri"/>
                <a:ea typeface="Calibri"/>
                <a:cs typeface="Calibri"/>
                <a:sym typeface="Calibri"/>
              </a:rPr>
              <a:t> in </a:t>
            </a:r>
            <a:r>
              <a:rPr b="1" i="0" lang="en-IN" sz="1600" u="none" cap="none" strike="noStrike">
                <a:solidFill>
                  <a:schemeClr val="dk1"/>
                </a:solidFill>
                <a:latin typeface="Calibri"/>
                <a:ea typeface="Calibri"/>
                <a:cs typeface="Calibri"/>
                <a:sym typeface="Calibri"/>
              </a:rPr>
              <a:t>combination with denoising networks</a:t>
            </a:r>
            <a:r>
              <a:rPr b="0" i="0" lang="en-IN" sz="1600" u="none" cap="none" strike="noStrike">
                <a:solidFill>
                  <a:schemeClr val="dk1"/>
                </a:solidFill>
                <a:latin typeface="Calibri"/>
                <a:ea typeface="Calibri"/>
                <a:cs typeface="Calibri"/>
                <a:sym typeface="Calibri"/>
              </a:rPr>
              <a:t> that can achieve favourable values of image quality metrics (such as SSIM and PSNR) and </a:t>
            </a:r>
            <a:r>
              <a:rPr b="1" i="0" lang="en-IN" sz="1600" u="none" cap="none" strike="noStrike">
                <a:solidFill>
                  <a:schemeClr val="dk1"/>
                </a:solidFill>
                <a:latin typeface="Calibri"/>
                <a:ea typeface="Calibri"/>
                <a:cs typeface="Calibri"/>
                <a:sym typeface="Calibri"/>
              </a:rPr>
              <a:t>handle outliers like saturated pixels</a:t>
            </a:r>
            <a:r>
              <a:rPr b="0" i="0" lang="en-IN" sz="1600" u="none" cap="none" strike="noStrike">
                <a:solidFill>
                  <a:schemeClr val="dk1"/>
                </a:solidFill>
                <a:latin typeface="Calibri"/>
                <a:ea typeface="Calibri"/>
                <a:cs typeface="Calibri"/>
                <a:sym typeface="Calibri"/>
              </a:rPr>
              <a:t> during the process. </a:t>
            </a:r>
            <a:endParaRPr b="0" i="0" sz="1600" u="none" cap="none" strike="noStrike">
              <a:solidFill>
                <a:schemeClr val="dk1"/>
              </a:solidFill>
              <a:latin typeface="Calibri"/>
              <a:ea typeface="Calibri"/>
              <a:cs typeface="Calibri"/>
              <a:sym typeface="Calibri"/>
            </a:endParaRPr>
          </a:p>
        </p:txBody>
      </p:sp>
      <p:sp>
        <p:nvSpPr>
          <p:cNvPr id="360" name="Google Shape;360;p4"/>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61" name="Google Shape;361;p4"/>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62" name="Google Shape;362;p4"/>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63" name="Google Shape;363;p4"/>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64" name="Google Shape;364;p4"/>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365" name="Google Shape;365;p4"/>
          <p:cNvSpPr txBox="1"/>
          <p:nvPr/>
        </p:nvSpPr>
        <p:spPr>
          <a:xfrm>
            <a:off x="250111" y="71413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366" name="Google Shape;366;p4"/>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367" name="Google Shape;367;p4"/>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368" name="Google Shape;368;p4"/>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sp>
        <p:nvSpPr>
          <p:cNvPr id="369" name="Google Shape;369;p4"/>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Introduction</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40"/>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784" name="Google Shape;784;p40"/>
          <p:cNvSpPr txBox="1"/>
          <p:nvPr>
            <p:ph idx="1" type="body"/>
          </p:nvPr>
        </p:nvSpPr>
        <p:spPr>
          <a:xfrm>
            <a:off x="446100" y="889200"/>
            <a:ext cx="84228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SzPts val="2000"/>
              <a:buNone/>
            </a:pPr>
            <a:r>
              <a:rPr lang="en-IN"/>
              <a:t>After passing through SRGAN (for 10 epochs)  </a:t>
            </a:r>
            <a:endParaRPr/>
          </a:p>
        </p:txBody>
      </p:sp>
      <p:sp>
        <p:nvSpPr>
          <p:cNvPr id="785" name="Google Shape;785;p40"/>
          <p:cNvSpPr txBox="1"/>
          <p:nvPr/>
        </p:nvSpPr>
        <p:spPr>
          <a:xfrm>
            <a:off x="752188" y="3656575"/>
            <a:ext cx="236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id="786" name="Google Shape;786;p40"/>
          <p:cNvPicPr preferRelativeResize="0"/>
          <p:nvPr/>
        </p:nvPicPr>
        <p:blipFill rotWithShape="1">
          <a:blip r:embed="rId3">
            <a:alphaModFix/>
          </a:blip>
          <a:srcRect b="0" l="0" r="0" t="0"/>
          <a:stretch/>
        </p:blipFill>
        <p:spPr>
          <a:xfrm>
            <a:off x="3345988" y="1487100"/>
            <a:ext cx="2171700" cy="21240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 name="Shape 790"/>
        <p:cNvGrpSpPr/>
        <p:nvPr/>
      </p:nvGrpSpPr>
      <p:grpSpPr>
        <a:xfrm>
          <a:off x="0" y="0"/>
          <a:ext cx="0" cy="0"/>
          <a:chOff x="0" y="0"/>
          <a:chExt cx="0" cy="0"/>
        </a:xfrm>
      </p:grpSpPr>
      <p:sp>
        <p:nvSpPr>
          <p:cNvPr id="791" name="Google Shape;791;p41"/>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792" name="Google Shape;792;p41"/>
          <p:cNvSpPr txBox="1"/>
          <p:nvPr>
            <p:ph idx="1" type="body"/>
          </p:nvPr>
        </p:nvSpPr>
        <p:spPr>
          <a:xfrm>
            <a:off x="4763725" y="3592275"/>
            <a:ext cx="3849600" cy="12273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400"/>
              </a:spcBef>
              <a:spcAft>
                <a:spcPts val="0"/>
              </a:spcAft>
              <a:buSzPts val="2000"/>
              <a:buNone/>
            </a:pPr>
            <a:r>
              <a:rPr lang="en-IN"/>
              <a:t>After passing through </a:t>
            </a:r>
            <a:endParaRPr/>
          </a:p>
          <a:p>
            <a:pPr indent="0" lvl="0" marL="0" rtl="0" algn="l">
              <a:lnSpc>
                <a:spcPct val="100000"/>
              </a:lnSpc>
              <a:spcBef>
                <a:spcPts val="400"/>
              </a:spcBef>
              <a:spcAft>
                <a:spcPts val="0"/>
              </a:spcAft>
              <a:buSzPts val="2000"/>
              <a:buNone/>
            </a:pPr>
            <a:r>
              <a:rPr lang="en-IN"/>
              <a:t>Saturation Handling Network</a:t>
            </a:r>
            <a:endParaRPr/>
          </a:p>
        </p:txBody>
      </p:sp>
      <p:sp>
        <p:nvSpPr>
          <p:cNvPr id="793" name="Google Shape;793;p41"/>
          <p:cNvSpPr txBox="1"/>
          <p:nvPr/>
        </p:nvSpPr>
        <p:spPr>
          <a:xfrm>
            <a:off x="752188" y="3656575"/>
            <a:ext cx="236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id="794" name="Google Shape;794;p41"/>
          <p:cNvPicPr preferRelativeResize="0"/>
          <p:nvPr/>
        </p:nvPicPr>
        <p:blipFill rotWithShape="1">
          <a:blip r:embed="rId3">
            <a:alphaModFix/>
          </a:blip>
          <a:srcRect b="0" l="0" r="0" t="0"/>
          <a:stretch/>
        </p:blipFill>
        <p:spPr>
          <a:xfrm>
            <a:off x="276725" y="779450"/>
            <a:ext cx="4152400" cy="41524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42"/>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800" name="Google Shape;800;p42"/>
          <p:cNvSpPr txBox="1"/>
          <p:nvPr>
            <p:ph idx="1" type="body"/>
          </p:nvPr>
        </p:nvSpPr>
        <p:spPr>
          <a:xfrm>
            <a:off x="2581950" y="911175"/>
            <a:ext cx="4214700" cy="4767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SzPts val="2000"/>
              <a:buNone/>
            </a:pPr>
            <a:r>
              <a:rPr lang="en-IN"/>
              <a:t>Final Output After Denoising</a:t>
            </a:r>
            <a:endParaRPr/>
          </a:p>
        </p:txBody>
      </p:sp>
      <p:sp>
        <p:nvSpPr>
          <p:cNvPr id="801" name="Google Shape;801;p42"/>
          <p:cNvSpPr txBox="1"/>
          <p:nvPr/>
        </p:nvSpPr>
        <p:spPr>
          <a:xfrm>
            <a:off x="752188" y="3656575"/>
            <a:ext cx="236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id="802" name="Google Shape;802;p42"/>
          <p:cNvPicPr preferRelativeResize="0"/>
          <p:nvPr/>
        </p:nvPicPr>
        <p:blipFill rotWithShape="1">
          <a:blip r:embed="rId3">
            <a:alphaModFix/>
          </a:blip>
          <a:srcRect b="9187" l="12970" r="4833" t="4929"/>
          <a:stretch/>
        </p:blipFill>
        <p:spPr>
          <a:xfrm>
            <a:off x="3500425" y="1712450"/>
            <a:ext cx="2051275" cy="20615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43"/>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808" name="Google Shape;808;p43"/>
          <p:cNvSpPr txBox="1"/>
          <p:nvPr>
            <p:ph idx="1" type="body"/>
          </p:nvPr>
        </p:nvSpPr>
        <p:spPr>
          <a:xfrm>
            <a:off x="360600" y="644950"/>
            <a:ext cx="8422800" cy="4215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SzPts val="2000"/>
              <a:buNone/>
            </a:pPr>
            <a:r>
              <a:rPr lang="en-IN"/>
              <a:t>Comparison </a:t>
            </a:r>
            <a:endParaRPr/>
          </a:p>
        </p:txBody>
      </p:sp>
      <p:sp>
        <p:nvSpPr>
          <p:cNvPr id="809" name="Google Shape;809;p43"/>
          <p:cNvSpPr txBox="1"/>
          <p:nvPr/>
        </p:nvSpPr>
        <p:spPr>
          <a:xfrm>
            <a:off x="1053750" y="1669300"/>
            <a:ext cx="2462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810" name="Google Shape;810;p43"/>
          <p:cNvSpPr txBox="1"/>
          <p:nvPr/>
        </p:nvSpPr>
        <p:spPr>
          <a:xfrm>
            <a:off x="4079325" y="1658850"/>
            <a:ext cx="2138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id="811" name="Google Shape;811;p43"/>
          <p:cNvPicPr preferRelativeResize="0"/>
          <p:nvPr/>
        </p:nvPicPr>
        <p:blipFill rotWithShape="1">
          <a:blip r:embed="rId3">
            <a:alphaModFix/>
          </a:blip>
          <a:srcRect b="0" l="0" r="0" t="0"/>
          <a:stretch/>
        </p:blipFill>
        <p:spPr>
          <a:xfrm>
            <a:off x="2019025" y="1005650"/>
            <a:ext cx="5192076" cy="406640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 name="Shape 815"/>
        <p:cNvGrpSpPr/>
        <p:nvPr/>
      </p:nvGrpSpPr>
      <p:grpSpPr>
        <a:xfrm>
          <a:off x="0" y="0"/>
          <a:ext cx="0" cy="0"/>
          <a:chOff x="0" y="0"/>
          <a:chExt cx="0" cy="0"/>
        </a:xfrm>
      </p:grpSpPr>
      <p:sp>
        <p:nvSpPr>
          <p:cNvPr id="816" name="Google Shape;816;p44"/>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817" name="Google Shape;817;p44"/>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SzPts val="2000"/>
              <a:buNone/>
            </a:pPr>
            <a:r>
              <a:rPr lang="en-IN"/>
              <a:t>Comparison </a:t>
            </a:r>
            <a:endParaRPr/>
          </a:p>
        </p:txBody>
      </p:sp>
      <p:sp>
        <p:nvSpPr>
          <p:cNvPr id="818" name="Google Shape;818;p44"/>
          <p:cNvSpPr txBox="1"/>
          <p:nvPr/>
        </p:nvSpPr>
        <p:spPr>
          <a:xfrm>
            <a:off x="1053750" y="1669300"/>
            <a:ext cx="2462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819" name="Google Shape;819;p44"/>
          <p:cNvSpPr txBox="1"/>
          <p:nvPr/>
        </p:nvSpPr>
        <p:spPr>
          <a:xfrm>
            <a:off x="4079325" y="1658850"/>
            <a:ext cx="2138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id="820" name="Google Shape;820;p44"/>
          <p:cNvPicPr preferRelativeResize="0"/>
          <p:nvPr/>
        </p:nvPicPr>
        <p:blipFill rotWithShape="1">
          <a:blip r:embed="rId3">
            <a:alphaModFix/>
          </a:blip>
          <a:srcRect b="0" l="0" r="0" t="0"/>
          <a:stretch/>
        </p:blipFill>
        <p:spPr>
          <a:xfrm>
            <a:off x="2001800" y="1028050"/>
            <a:ext cx="5170399" cy="40542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sp>
        <p:nvSpPr>
          <p:cNvPr id="825" name="Google Shape;825;p45"/>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Result</a:t>
            </a:r>
            <a:endParaRPr/>
          </a:p>
        </p:txBody>
      </p:sp>
      <p:sp>
        <p:nvSpPr>
          <p:cNvPr id="826" name="Google Shape;826;p45"/>
          <p:cNvSpPr txBox="1"/>
          <p:nvPr>
            <p:ph idx="1" type="body"/>
          </p:nvPr>
        </p:nvSpPr>
        <p:spPr>
          <a:xfrm>
            <a:off x="457050" y="548350"/>
            <a:ext cx="8422800" cy="4215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SzPts val="2000"/>
              <a:buNone/>
            </a:pPr>
            <a:r>
              <a:rPr lang="en-IN"/>
              <a:t>Comparison </a:t>
            </a:r>
            <a:endParaRPr/>
          </a:p>
        </p:txBody>
      </p:sp>
      <p:sp>
        <p:nvSpPr>
          <p:cNvPr id="827" name="Google Shape;827;p45"/>
          <p:cNvSpPr txBox="1"/>
          <p:nvPr/>
        </p:nvSpPr>
        <p:spPr>
          <a:xfrm>
            <a:off x="1053750" y="1669300"/>
            <a:ext cx="2462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
        <p:nvSpPr>
          <p:cNvPr id="828" name="Google Shape;828;p45"/>
          <p:cNvSpPr txBox="1"/>
          <p:nvPr/>
        </p:nvSpPr>
        <p:spPr>
          <a:xfrm>
            <a:off x="4079325" y="1658850"/>
            <a:ext cx="2138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pic>
        <p:nvPicPr>
          <p:cNvPr id="829" name="Google Shape;829;p45"/>
          <p:cNvPicPr preferRelativeResize="0"/>
          <p:nvPr/>
        </p:nvPicPr>
        <p:blipFill rotWithShape="1">
          <a:blip r:embed="rId3">
            <a:alphaModFix/>
          </a:blip>
          <a:srcRect b="0" l="0" r="0" t="0"/>
          <a:stretch/>
        </p:blipFill>
        <p:spPr>
          <a:xfrm>
            <a:off x="2080700" y="1003327"/>
            <a:ext cx="5250100" cy="4083423"/>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 name="Shape 833"/>
        <p:cNvGrpSpPr/>
        <p:nvPr/>
      </p:nvGrpSpPr>
      <p:grpSpPr>
        <a:xfrm>
          <a:off x="0" y="0"/>
          <a:ext cx="0" cy="0"/>
          <a:chOff x="0" y="0"/>
          <a:chExt cx="0" cy="0"/>
        </a:xfrm>
      </p:grpSpPr>
      <p:sp>
        <p:nvSpPr>
          <p:cNvPr id="834" name="Google Shape;834;p46"/>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Experimental Results</a:t>
            </a:r>
            <a:endParaRPr/>
          </a:p>
        </p:txBody>
      </p:sp>
      <p:sp>
        <p:nvSpPr>
          <p:cNvPr id="835" name="Google Shape;835;p46"/>
          <p:cNvSpPr txBox="1"/>
          <p:nvPr>
            <p:ph idx="1" type="body"/>
          </p:nvPr>
        </p:nvSpPr>
        <p:spPr>
          <a:xfrm>
            <a:off x="457050" y="612325"/>
            <a:ext cx="8422800" cy="1118400"/>
          </a:xfrm>
          <a:prstGeom prst="rect">
            <a:avLst/>
          </a:prstGeom>
          <a:noFill/>
          <a:ln>
            <a:noFill/>
          </a:ln>
        </p:spPr>
        <p:txBody>
          <a:bodyPr anchorCtr="0" anchor="t" bIns="0" lIns="0" spcFirstLastPara="1" rIns="0" wrap="square" tIns="0">
            <a:noAutofit/>
          </a:bodyPr>
          <a:lstStyle/>
          <a:p>
            <a:pPr indent="-355600" lvl="0" marL="457200" rtl="0" algn="l">
              <a:lnSpc>
                <a:spcPct val="100000"/>
              </a:lnSpc>
              <a:spcBef>
                <a:spcPts val="400"/>
              </a:spcBef>
              <a:spcAft>
                <a:spcPts val="0"/>
              </a:spcAft>
              <a:buSzPts val="2000"/>
              <a:buChar char="●"/>
            </a:pPr>
            <a:r>
              <a:rPr lang="en-IN"/>
              <a:t>SRGAN:</a:t>
            </a:r>
            <a:endParaRPr/>
          </a:p>
          <a:p>
            <a:pPr indent="0" lvl="0" marL="0" rtl="0" algn="l">
              <a:lnSpc>
                <a:spcPct val="100000"/>
              </a:lnSpc>
              <a:spcBef>
                <a:spcPts val="400"/>
              </a:spcBef>
              <a:spcAft>
                <a:spcPts val="0"/>
              </a:spcAft>
              <a:buSzPts val="2000"/>
              <a:buNone/>
            </a:pPr>
            <a:r>
              <a:rPr lang="en-IN"/>
              <a:t>Generator and discriminator losses for SRGAN</a:t>
            </a:r>
            <a:endParaRPr/>
          </a:p>
        </p:txBody>
      </p:sp>
      <p:pic>
        <p:nvPicPr>
          <p:cNvPr id="836" name="Google Shape;836;p46"/>
          <p:cNvPicPr preferRelativeResize="0"/>
          <p:nvPr/>
        </p:nvPicPr>
        <p:blipFill rotWithShape="1">
          <a:blip r:embed="rId3">
            <a:alphaModFix/>
          </a:blip>
          <a:srcRect b="0" l="0" r="0" t="0"/>
          <a:stretch/>
        </p:blipFill>
        <p:spPr>
          <a:xfrm>
            <a:off x="638325" y="1351850"/>
            <a:ext cx="6354000" cy="3608800"/>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0" name="Shape 840"/>
        <p:cNvGrpSpPr/>
        <p:nvPr/>
      </p:nvGrpSpPr>
      <p:grpSpPr>
        <a:xfrm>
          <a:off x="0" y="0"/>
          <a:ext cx="0" cy="0"/>
          <a:chOff x="0" y="0"/>
          <a:chExt cx="0" cy="0"/>
        </a:xfrm>
      </p:grpSpPr>
      <p:sp>
        <p:nvSpPr>
          <p:cNvPr id="841" name="Google Shape;841;p47"/>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100"/>
              <a:buFont typeface="Arial"/>
              <a:buNone/>
            </a:pPr>
            <a:r>
              <a:rPr lang="en-IN"/>
              <a:t>Experimental Results</a:t>
            </a:r>
            <a:endParaRPr/>
          </a:p>
        </p:txBody>
      </p:sp>
      <p:sp>
        <p:nvSpPr>
          <p:cNvPr id="842" name="Google Shape;842;p47"/>
          <p:cNvSpPr txBox="1"/>
          <p:nvPr>
            <p:ph idx="1" type="body"/>
          </p:nvPr>
        </p:nvSpPr>
        <p:spPr>
          <a:xfrm>
            <a:off x="457050" y="700750"/>
            <a:ext cx="8422800" cy="3173100"/>
          </a:xfrm>
          <a:prstGeom prst="rect">
            <a:avLst/>
          </a:prstGeom>
          <a:noFill/>
          <a:ln>
            <a:noFill/>
          </a:ln>
        </p:spPr>
        <p:txBody>
          <a:bodyPr anchorCtr="0" anchor="t" bIns="0" lIns="0" spcFirstLastPara="1" rIns="0" wrap="square" tIns="0">
            <a:noAutofit/>
          </a:bodyPr>
          <a:lstStyle/>
          <a:p>
            <a:pPr indent="-355600" lvl="0" marL="457200" rtl="0" algn="l">
              <a:lnSpc>
                <a:spcPct val="100000"/>
              </a:lnSpc>
              <a:spcBef>
                <a:spcPts val="400"/>
              </a:spcBef>
              <a:spcAft>
                <a:spcPts val="0"/>
              </a:spcAft>
              <a:buSzPts val="2000"/>
              <a:buChar char="●"/>
            </a:pPr>
            <a:r>
              <a:rPr lang="en-IN"/>
              <a:t>SRGAN:</a:t>
            </a:r>
            <a:endParaRPr/>
          </a:p>
          <a:p>
            <a:pPr indent="0" lvl="0" marL="0" rtl="0" algn="l">
              <a:lnSpc>
                <a:spcPct val="100000"/>
              </a:lnSpc>
              <a:spcBef>
                <a:spcPts val="400"/>
              </a:spcBef>
              <a:spcAft>
                <a:spcPts val="0"/>
              </a:spcAft>
              <a:buSzPts val="2000"/>
              <a:buNone/>
            </a:pPr>
            <a:r>
              <a:rPr lang="en-IN"/>
              <a:t>Comparison of SRGAN parameters before and after modification</a:t>
            </a:r>
            <a:endParaRPr/>
          </a:p>
          <a:p>
            <a:pPr indent="0" lvl="0" marL="0" rtl="0" algn="l">
              <a:lnSpc>
                <a:spcPct val="100000"/>
              </a:lnSpc>
              <a:spcBef>
                <a:spcPts val="400"/>
              </a:spcBef>
              <a:spcAft>
                <a:spcPts val="0"/>
              </a:spcAft>
              <a:buClr>
                <a:schemeClr val="dk1"/>
              </a:buClr>
              <a:buSzPts val="1100"/>
              <a:buFont typeface="Arial"/>
              <a:buNone/>
            </a:pPr>
            <a:r>
              <a:t/>
            </a:r>
            <a:endParaRPr/>
          </a:p>
        </p:txBody>
      </p:sp>
      <p:graphicFrame>
        <p:nvGraphicFramePr>
          <p:cNvPr id="843" name="Google Shape;843;p47"/>
          <p:cNvGraphicFramePr/>
          <p:nvPr/>
        </p:nvGraphicFramePr>
        <p:xfrm>
          <a:off x="952500" y="1619250"/>
          <a:ext cx="3000000" cy="3000000"/>
        </p:xfrm>
        <a:graphic>
          <a:graphicData uri="http://schemas.openxmlformats.org/drawingml/2006/table">
            <a:tbl>
              <a:tblPr>
                <a:noFill/>
                <a:tableStyleId>{F797B5EC-8E9D-4817-8C12-07645CCD3CE6}</a:tableStyleId>
              </a:tblPr>
              <a:tblGrid>
                <a:gridCol w="2413000"/>
                <a:gridCol w="2413000"/>
                <a:gridCol w="2413000"/>
              </a:tblGrid>
              <a:tr h="381000">
                <a:tc>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Parameters</a:t>
                      </a:r>
                      <a:endParaRPr b="1" sz="1400" u="none" cap="none" strike="noStrike"/>
                    </a:p>
                  </a:txBody>
                  <a:tcPr marT="91425" marB="91425" marR="91425" marL="91425"/>
                </a:tc>
                <a:tc gridSpan="2">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SRGAN</a:t>
                      </a:r>
                      <a:endParaRPr b="1" sz="1400" u="none" cap="none" strike="noStrike"/>
                    </a:p>
                  </a:txBody>
                  <a:tcPr marT="91425" marB="91425" marR="91425" marL="91425"/>
                </a:tc>
                <a:tc hMerge="1"/>
              </a:tr>
              <a:tr h="381000">
                <a:tc>
                  <a:txBody>
                    <a:bodyPr/>
                    <a:lstStyle/>
                    <a:p>
                      <a:pPr indent="0" lvl="0" marL="0" marR="0" rtl="0" algn="l">
                        <a:lnSpc>
                          <a:spcPct val="100000"/>
                        </a:lnSpc>
                        <a:spcBef>
                          <a:spcPts val="0"/>
                        </a:spcBef>
                        <a:spcAft>
                          <a:spcPts val="0"/>
                        </a:spcAft>
                        <a:buClr>
                          <a:srgbClr val="000000"/>
                        </a:buClr>
                        <a:buSzPts val="1400"/>
                        <a:buFont typeface="Arial"/>
                        <a:buNone/>
                      </a:pPr>
                      <a:r>
                        <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Original</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After Modification</a:t>
                      </a:r>
                      <a:endParaRPr b="1"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t>Total Parameters</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38, 249, 281</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42, 619, 140 </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t>Trainable Parameters</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1, 003, 712</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2, 040, 067</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t>Non-Trainable Parameters</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37, 245, 569</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40, 579, 073</a:t>
                      </a:r>
                      <a:endParaRPr sz="1400" u="none" cap="none" strike="noStrike"/>
                    </a:p>
                  </a:txBody>
                  <a:tcPr marT="91425" marB="91425" marR="91425" marL="91425"/>
                </a:tc>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48"/>
          <p:cNvSpPr txBox="1"/>
          <p:nvPr>
            <p:ph idx="1" type="body"/>
          </p:nvPr>
        </p:nvSpPr>
        <p:spPr>
          <a:xfrm>
            <a:off x="330650" y="563988"/>
            <a:ext cx="8422800" cy="4427100"/>
          </a:xfrm>
          <a:prstGeom prst="rect">
            <a:avLst/>
          </a:prstGeom>
          <a:noFill/>
          <a:ln>
            <a:noFill/>
          </a:ln>
        </p:spPr>
        <p:txBody>
          <a:bodyPr anchorCtr="0" anchor="t" bIns="0" lIns="0" spcFirstLastPara="1" rIns="0" wrap="square" tIns="0">
            <a:noAutofit/>
          </a:bodyPr>
          <a:lstStyle/>
          <a:p>
            <a:pPr indent="-336550" lvl="0" marL="457200" rtl="0" algn="l">
              <a:lnSpc>
                <a:spcPct val="100000"/>
              </a:lnSpc>
              <a:spcBef>
                <a:spcPts val="400"/>
              </a:spcBef>
              <a:spcAft>
                <a:spcPts val="0"/>
              </a:spcAft>
              <a:buSzPts val="1700"/>
              <a:buChar char="●"/>
            </a:pPr>
            <a:r>
              <a:rPr lang="en-IN" sz="1700"/>
              <a:t>SRGAN:</a:t>
            </a:r>
            <a:endParaRPr sz="1700"/>
          </a:p>
          <a:p>
            <a:pPr indent="0" lvl="0" marL="457200" rtl="0" algn="l">
              <a:lnSpc>
                <a:spcPct val="100000"/>
              </a:lnSpc>
              <a:spcBef>
                <a:spcPts val="400"/>
              </a:spcBef>
              <a:spcAft>
                <a:spcPts val="0"/>
              </a:spcAft>
              <a:buSzPts val="2000"/>
              <a:buNone/>
            </a:pPr>
            <a:r>
              <a:rPr lang="en-IN" sz="1700"/>
              <a:t>Comparison of PSNR and SSIM after running SRGAN for 5 epochs and 10 epochs for both the Original SRGAN and Modified SRGAN</a:t>
            </a:r>
            <a:endParaRPr sz="1700"/>
          </a:p>
        </p:txBody>
      </p:sp>
      <p:sp>
        <p:nvSpPr>
          <p:cNvPr id="849" name="Google Shape;849;p48"/>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Performance Comparison</a:t>
            </a:r>
            <a:endParaRPr/>
          </a:p>
        </p:txBody>
      </p:sp>
      <p:graphicFrame>
        <p:nvGraphicFramePr>
          <p:cNvPr id="850" name="Google Shape;850;p48"/>
          <p:cNvGraphicFramePr/>
          <p:nvPr/>
        </p:nvGraphicFramePr>
        <p:xfrm>
          <a:off x="911675" y="1437381"/>
          <a:ext cx="3000000" cy="3000000"/>
        </p:xfrm>
        <a:graphic>
          <a:graphicData uri="http://schemas.openxmlformats.org/drawingml/2006/table">
            <a:tbl>
              <a:tblPr>
                <a:noFill/>
                <a:tableStyleId>{F797B5EC-8E9D-4817-8C12-07645CCD3CE6}</a:tableStyleId>
              </a:tblPr>
              <a:tblGrid>
                <a:gridCol w="1882475"/>
                <a:gridCol w="1882475"/>
                <a:gridCol w="1627325"/>
                <a:gridCol w="2505025"/>
              </a:tblGrid>
              <a:tr h="349125">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Metrics</a:t>
                      </a:r>
                      <a:endParaRPr b="1" sz="1200" u="none" cap="none" strike="noStrike"/>
                    </a:p>
                  </a:txBody>
                  <a:tcPr marT="91425" marB="91425" marR="91425" marL="91425"/>
                </a:tc>
                <a:tc grid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t>Original SRGAN</a:t>
                      </a:r>
                      <a:endParaRPr b="1" sz="1200" u="none" cap="none" strike="noStrike"/>
                    </a:p>
                  </a:txBody>
                  <a:tcPr marT="91425" marB="91425" marR="91425" marL="91425"/>
                </a:tc>
                <a:tc hMerge="1"/>
                <a:tc>
                  <a:txBody>
                    <a:bodyPr/>
                    <a:lstStyle/>
                    <a:p>
                      <a:pPr indent="0" lvl="0" marL="0" marR="0" rtl="0" algn="ctr">
                        <a:lnSpc>
                          <a:spcPct val="100000"/>
                        </a:lnSpc>
                        <a:spcBef>
                          <a:spcPts val="0"/>
                        </a:spcBef>
                        <a:spcAft>
                          <a:spcPts val="0"/>
                        </a:spcAft>
                        <a:buClr>
                          <a:schemeClr val="dk1"/>
                        </a:buClr>
                        <a:buSzPts val="1100"/>
                        <a:buFont typeface="Arial"/>
                        <a:buNone/>
                      </a:pPr>
                      <a:r>
                        <a:rPr b="1" lang="en-IN" sz="1200" u="none" cap="none" strike="noStrike">
                          <a:solidFill>
                            <a:schemeClr val="dk1"/>
                          </a:solidFill>
                        </a:rPr>
                        <a:t>Modified SRGAN(10 Epochs)</a:t>
                      </a:r>
                      <a:endParaRPr b="1" sz="1200" u="none" cap="none" strike="noStrike"/>
                    </a:p>
                  </a:txBody>
                  <a:tcPr marT="91425" marB="91425" marR="91425" marL="91425"/>
                </a:tc>
              </a:tr>
              <a:tr h="347875">
                <a:tc>
                  <a:txBody>
                    <a:bodyPr/>
                    <a:lstStyle/>
                    <a:p>
                      <a:pPr indent="0" lvl="0" marL="0" marR="0" rtl="0" algn="l">
                        <a:lnSpc>
                          <a:spcPct val="100000"/>
                        </a:lnSpc>
                        <a:spcBef>
                          <a:spcPts val="0"/>
                        </a:spcBef>
                        <a:spcAft>
                          <a:spcPts val="0"/>
                        </a:spcAft>
                        <a:buClr>
                          <a:srgbClr val="000000"/>
                        </a:buClr>
                        <a:buSzPts val="1200"/>
                        <a:buFont typeface="Arial"/>
                        <a:buNone/>
                      </a:pPr>
                      <a:r>
                        <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After 5 Epochs</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After 10 Epochs</a:t>
                      </a:r>
                      <a:endParaRPr sz="12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p>
                  </a:txBody>
                  <a:tcPr marT="91425" marB="91425" marR="91425" marL="91425"/>
                </a:tc>
              </a:tr>
              <a:tr h="347875">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PSNR (image 1)</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50.43</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53.003</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54.64</a:t>
                      </a:r>
                      <a:endParaRPr sz="1200" u="none" cap="none" strike="noStrike"/>
                    </a:p>
                  </a:txBody>
                  <a:tcPr marT="91425" marB="91425" marR="91425" marL="91425"/>
                </a:tc>
              </a:tr>
              <a:tr h="347875">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SSIM (image 1)</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0.995</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0.998</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0.999</a:t>
                      </a:r>
                      <a:endParaRPr sz="1200" u="none" cap="none" strike="noStrike"/>
                    </a:p>
                  </a:txBody>
                  <a:tcPr marT="91425" marB="91425" marR="91425" marL="91425"/>
                </a:tc>
              </a:tr>
              <a:tr h="347875">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PSNR (image 2)</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51.67</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52.46</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53.07</a:t>
                      </a:r>
                      <a:endParaRPr sz="1200" u="none" cap="none" strike="noStrike"/>
                    </a:p>
                  </a:txBody>
                  <a:tcPr marT="91425" marB="91425" marR="91425" marL="91425"/>
                </a:tc>
              </a:tr>
              <a:tr h="347875">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SSIM (image 2)</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0.994</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0.999</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0.999</a:t>
                      </a:r>
                      <a:endParaRPr sz="1200" u="none" cap="none" strike="noStrike"/>
                    </a:p>
                  </a:txBody>
                  <a:tcPr marT="91425" marB="91425" marR="91425" marL="91425"/>
                </a:tc>
              </a:tr>
              <a:tr h="347875">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PSNR (image 3)</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51.997</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52.60</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53.09</a:t>
                      </a:r>
                      <a:endParaRPr sz="1200" u="none" cap="none" strike="noStrike"/>
                    </a:p>
                  </a:txBody>
                  <a:tcPr marT="91425" marB="91425" marR="91425" marL="91425"/>
                </a:tc>
              </a:tr>
              <a:tr h="347875">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PSNR (image 4)</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0.993</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0.999</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0.999</a:t>
                      </a:r>
                      <a:endParaRPr sz="1200" u="none" cap="none" strike="noStrike"/>
                    </a:p>
                  </a:txBody>
                  <a:tcPr marT="91425" marB="91425" marR="91425" marL="91425"/>
                </a:tc>
              </a:tr>
              <a:tr h="347875">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Average PSNR </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51.99</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52.69</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53.60</a:t>
                      </a:r>
                      <a:endParaRPr sz="1200" u="none" cap="none" strike="noStrike"/>
                    </a:p>
                  </a:txBody>
                  <a:tcPr marT="91425" marB="91425" marR="91425" marL="91425"/>
                </a:tc>
              </a:tr>
              <a:tr h="347875">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Average SSIM</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0.994</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0.999</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0.999</a:t>
                      </a:r>
                      <a:endParaRPr sz="1200" u="none" cap="none" strike="noStrike"/>
                    </a:p>
                  </a:txBody>
                  <a:tcPr marT="91425" marB="91425" marR="91425" marL="91425"/>
                </a:tc>
              </a:tr>
            </a:tbl>
          </a:graphicData>
        </a:graphic>
      </p:graphicFrame>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 name="Shape 854"/>
        <p:cNvGrpSpPr/>
        <p:nvPr/>
      </p:nvGrpSpPr>
      <p:grpSpPr>
        <a:xfrm>
          <a:off x="0" y="0"/>
          <a:ext cx="0" cy="0"/>
          <a:chOff x="0" y="0"/>
          <a:chExt cx="0" cy="0"/>
        </a:xfrm>
      </p:grpSpPr>
      <p:sp>
        <p:nvSpPr>
          <p:cNvPr id="855" name="Google Shape;855;p49"/>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Analysis of Results</a:t>
            </a:r>
            <a:endParaRPr/>
          </a:p>
        </p:txBody>
      </p:sp>
      <p:sp>
        <p:nvSpPr>
          <p:cNvPr id="856" name="Google Shape;856;p49"/>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336550" lvl="0" marL="457200" rtl="0" algn="l">
              <a:lnSpc>
                <a:spcPct val="100000"/>
              </a:lnSpc>
              <a:spcBef>
                <a:spcPts val="0"/>
              </a:spcBef>
              <a:spcAft>
                <a:spcPts val="0"/>
              </a:spcAft>
              <a:buSzPts val="1700"/>
              <a:buChar char="●"/>
            </a:pPr>
            <a:r>
              <a:rPr lang="en-IN" sz="1700"/>
              <a:t>Image Deblurring (SRGAN):</a:t>
            </a:r>
            <a:endParaRPr sz="1700"/>
          </a:p>
          <a:p>
            <a:pPr indent="-336550" lvl="1" marL="914400" rtl="0" algn="l">
              <a:lnSpc>
                <a:spcPct val="100000"/>
              </a:lnSpc>
              <a:spcBef>
                <a:spcPts val="0"/>
              </a:spcBef>
              <a:spcAft>
                <a:spcPts val="0"/>
              </a:spcAft>
              <a:buSzPts val="1700"/>
              <a:buChar char="○"/>
            </a:pPr>
            <a:r>
              <a:rPr lang="en-IN" sz="1700"/>
              <a:t>It is seen that higher the number of training images, lower is the generator and discriminator losses. </a:t>
            </a:r>
            <a:endParaRPr sz="1700"/>
          </a:p>
          <a:p>
            <a:pPr indent="-336550" lvl="1" marL="914400" rtl="0" algn="l">
              <a:lnSpc>
                <a:spcPct val="100000"/>
              </a:lnSpc>
              <a:spcBef>
                <a:spcPts val="0"/>
              </a:spcBef>
              <a:spcAft>
                <a:spcPts val="0"/>
              </a:spcAft>
              <a:buSzPts val="1700"/>
              <a:buChar char="○"/>
            </a:pPr>
            <a:r>
              <a:rPr lang="en-IN" sz="1700"/>
              <a:t>By increasing the number of epochs, both generator and discriminator losses can be significantly reduced, which helps in creating a much more optimised GAN model. </a:t>
            </a:r>
            <a:endParaRPr sz="1700"/>
          </a:p>
          <a:p>
            <a:pPr indent="-336550" lvl="1" marL="914400" rtl="0" algn="l">
              <a:lnSpc>
                <a:spcPct val="100000"/>
              </a:lnSpc>
              <a:spcBef>
                <a:spcPts val="0"/>
              </a:spcBef>
              <a:spcAft>
                <a:spcPts val="0"/>
              </a:spcAft>
              <a:buSzPts val="1700"/>
              <a:buChar char="○"/>
            </a:pPr>
            <a:r>
              <a:rPr lang="en-IN" sz="1700"/>
              <a:t>The number of trainable parameters decrease in the modified SRGAN model. </a:t>
            </a:r>
            <a:endParaRPr sz="1700"/>
          </a:p>
          <a:p>
            <a:pPr indent="-336550" lvl="1" marL="914400" rtl="0" algn="l">
              <a:lnSpc>
                <a:spcPct val="100000"/>
              </a:lnSpc>
              <a:spcBef>
                <a:spcPts val="0"/>
              </a:spcBef>
              <a:spcAft>
                <a:spcPts val="0"/>
              </a:spcAft>
              <a:buSzPts val="1700"/>
              <a:buChar char="○"/>
            </a:pPr>
            <a:r>
              <a:rPr lang="en-IN" sz="1700"/>
              <a:t>The PSNR values increase as the number of epochs increases, indicating that the picture quality increases. Even the SSIM values increases marginally. The SSIM values are in the order of 0.99, indicating near to perfect structural similarity. </a:t>
            </a:r>
            <a:endParaRPr sz="1700"/>
          </a:p>
          <a:p>
            <a:pPr indent="-336550" lvl="1" marL="914400" rtl="0" algn="l">
              <a:lnSpc>
                <a:spcPct val="100000"/>
              </a:lnSpc>
              <a:spcBef>
                <a:spcPts val="0"/>
              </a:spcBef>
              <a:spcAft>
                <a:spcPts val="0"/>
              </a:spcAft>
              <a:buSzPts val="1700"/>
              <a:buChar char="○"/>
            </a:pPr>
            <a:r>
              <a:rPr lang="en-IN" sz="1700"/>
              <a:t>It is seen that in the modified  SRGAN model, the PSNR values increase indicating better performance. SSIM values are in the order of 0.99. </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75" name="Google Shape;375;p5"/>
          <p:cNvSpPr txBox="1"/>
          <p:nvPr/>
        </p:nvSpPr>
        <p:spPr>
          <a:xfrm>
            <a:off x="534699" y="915200"/>
            <a:ext cx="7717800" cy="2234400"/>
          </a:xfrm>
          <a:prstGeom prst="rect">
            <a:avLst/>
          </a:prstGeom>
          <a:noFill/>
          <a:ln>
            <a:noFill/>
          </a:ln>
        </p:spPr>
        <p:txBody>
          <a:bodyPr anchorCtr="0" anchor="t" bIns="0" lIns="0" spcFirstLastPara="1" rIns="0" wrap="square" tIns="5475">
            <a:spAutoFit/>
          </a:bodyPr>
          <a:lstStyle/>
          <a:p>
            <a:pPr indent="-273050" lvl="0" marL="285750" marR="0" rtl="0" algn="just">
              <a:lnSpc>
                <a:spcPct val="115000"/>
              </a:lnSpc>
              <a:spcBef>
                <a:spcPts val="0"/>
              </a:spcBef>
              <a:spcAft>
                <a:spcPts val="0"/>
              </a:spcAft>
              <a:buClr>
                <a:srgbClr val="000000"/>
              </a:buClr>
              <a:buSzPts val="1600"/>
              <a:buFont typeface="Calibri"/>
              <a:buChar char="•"/>
            </a:pPr>
            <a:r>
              <a:rPr b="0" i="0" lang="en-IN" sz="1600" u="none" cap="none" strike="noStrike">
                <a:solidFill>
                  <a:schemeClr val="dk1"/>
                </a:solidFill>
                <a:latin typeface="Calibri"/>
                <a:ea typeface="Calibri"/>
                <a:cs typeface="Calibri"/>
                <a:sym typeface="Calibri"/>
              </a:rPr>
              <a:t>Existing deblurring techniques do not deal with outlier handling and denoising. </a:t>
            </a:r>
            <a:endParaRPr b="0" i="0" sz="1600" u="none" cap="none" strike="noStrike">
              <a:solidFill>
                <a:srgbClr val="000000"/>
              </a:solidFill>
              <a:latin typeface="Calibri"/>
              <a:ea typeface="Calibri"/>
              <a:cs typeface="Calibri"/>
              <a:sym typeface="Calibri"/>
            </a:endParaRPr>
          </a:p>
          <a:p>
            <a:pPr indent="-273050" lvl="0" marL="285750" marR="0" rtl="0" algn="just">
              <a:lnSpc>
                <a:spcPct val="115000"/>
              </a:lnSpc>
              <a:spcBef>
                <a:spcPts val="0"/>
              </a:spcBef>
              <a:spcAft>
                <a:spcPts val="0"/>
              </a:spcAft>
              <a:buClr>
                <a:srgbClr val="000000"/>
              </a:buClr>
              <a:buSzPts val="1600"/>
              <a:buFont typeface="Calibri"/>
              <a:buChar char="•"/>
            </a:pPr>
            <a:r>
              <a:rPr b="0" i="0" lang="en-IN" sz="1600" u="none" cap="none" strike="noStrike">
                <a:solidFill>
                  <a:schemeClr val="dk1"/>
                </a:solidFill>
                <a:latin typeface="Calibri"/>
                <a:ea typeface="Calibri"/>
                <a:cs typeface="Calibri"/>
                <a:sym typeface="Calibri"/>
              </a:rPr>
              <a:t>In existing methods, satisfactory results for blurred images with outliers have been obtained only when many constraints are placed on the amount and nature of blur or noise.</a:t>
            </a:r>
            <a:endParaRPr b="0" i="0" sz="1600" u="none" cap="none" strike="noStrike">
              <a:solidFill>
                <a:srgbClr val="000000"/>
              </a:solidFill>
              <a:latin typeface="Calibri"/>
              <a:ea typeface="Calibri"/>
              <a:cs typeface="Calibri"/>
              <a:sym typeface="Calibri"/>
            </a:endParaRPr>
          </a:p>
          <a:p>
            <a:pPr indent="-273050" lvl="0" marL="285750" marR="0" rtl="0" algn="just">
              <a:lnSpc>
                <a:spcPct val="115000"/>
              </a:lnSpc>
              <a:spcBef>
                <a:spcPts val="0"/>
              </a:spcBef>
              <a:spcAft>
                <a:spcPts val="0"/>
              </a:spcAft>
              <a:buClr>
                <a:srgbClr val="000000"/>
              </a:buClr>
              <a:buSzPts val="1600"/>
              <a:buFont typeface="Calibri"/>
              <a:buChar char="•"/>
            </a:pPr>
            <a:r>
              <a:rPr b="0" i="0" lang="en-IN" sz="1600" u="none" cap="none" strike="noStrike">
                <a:solidFill>
                  <a:schemeClr val="dk1"/>
                </a:solidFill>
                <a:latin typeface="Calibri"/>
                <a:ea typeface="Calibri"/>
                <a:cs typeface="Calibri"/>
                <a:sym typeface="Calibri"/>
              </a:rPr>
              <a:t>GAN is known to produce better results with respect to deblurring as compared to other existing CNN models.</a:t>
            </a:r>
            <a:endParaRPr b="0" i="0" sz="1600" u="none" cap="none" strike="noStrike">
              <a:solidFill>
                <a:schemeClr val="dk1"/>
              </a:solidFill>
              <a:latin typeface="Calibri"/>
              <a:ea typeface="Calibri"/>
              <a:cs typeface="Calibri"/>
              <a:sym typeface="Calibri"/>
            </a:endParaRPr>
          </a:p>
          <a:p>
            <a:pPr indent="-273050" lvl="0" marL="285750" marR="0" rtl="0" algn="just">
              <a:lnSpc>
                <a:spcPct val="115000"/>
              </a:lnSpc>
              <a:spcBef>
                <a:spcPts val="0"/>
              </a:spcBef>
              <a:spcAft>
                <a:spcPts val="0"/>
              </a:spcAft>
              <a:buClr>
                <a:srgbClr val="000000"/>
              </a:buClr>
              <a:buSzPts val="1600"/>
              <a:buFont typeface="Calibri"/>
              <a:buChar char="•"/>
            </a:pPr>
            <a:r>
              <a:rPr b="0" i="0" lang="en-IN" sz="1600" u="none" cap="none" strike="noStrike">
                <a:solidFill>
                  <a:schemeClr val="dk1"/>
                </a:solidFill>
                <a:latin typeface="Calibri"/>
                <a:ea typeface="Calibri"/>
                <a:cs typeface="Calibri"/>
                <a:sym typeface="Calibri"/>
              </a:rPr>
              <a:t>This project deals with realizing an optimal model that can deblur an image, while also removing the noise and saturation in the image.</a:t>
            </a:r>
            <a:endParaRPr b="0" i="0" sz="1600" u="none" cap="none" strike="noStrike">
              <a:solidFill>
                <a:schemeClr val="dk1"/>
              </a:solidFill>
              <a:latin typeface="Calibri"/>
              <a:ea typeface="Calibri"/>
              <a:cs typeface="Calibri"/>
              <a:sym typeface="Calibri"/>
            </a:endParaRPr>
          </a:p>
        </p:txBody>
      </p:sp>
      <p:sp>
        <p:nvSpPr>
          <p:cNvPr id="376" name="Google Shape;376;p5"/>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77" name="Google Shape;377;p5"/>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78" name="Google Shape;378;p5"/>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79" name="Google Shape;379;p5"/>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80" name="Google Shape;380;p5"/>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381" name="Google Shape;381;p5"/>
          <p:cNvSpPr txBox="1"/>
          <p:nvPr/>
        </p:nvSpPr>
        <p:spPr>
          <a:xfrm>
            <a:off x="2657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382" name="Google Shape;382;p5"/>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383" name="Google Shape;383;p5"/>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384" name="Google Shape;384;p5"/>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385" name="Google Shape;385;p5"/>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sp>
        <p:nvSpPr>
          <p:cNvPr id="386" name="Google Shape;386;p5"/>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Motivation</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sp>
        <p:nvSpPr>
          <p:cNvPr id="861" name="Google Shape;861;p50"/>
          <p:cNvSpPr txBox="1"/>
          <p:nvPr>
            <p:ph type="title"/>
          </p:nvPr>
        </p:nvSpPr>
        <p:spPr>
          <a:xfrm>
            <a:off x="1559100" y="127575"/>
            <a:ext cx="5771700" cy="729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100"/>
              <a:buFont typeface="Arial"/>
              <a:buNone/>
            </a:pPr>
            <a:r>
              <a:rPr lang="en-IN" sz="1900"/>
              <a:t>Experimental Results and Performance Comparison</a:t>
            </a:r>
            <a:endParaRPr sz="1900"/>
          </a:p>
        </p:txBody>
      </p:sp>
      <p:sp>
        <p:nvSpPr>
          <p:cNvPr id="862" name="Google Shape;862;p50"/>
          <p:cNvSpPr txBox="1"/>
          <p:nvPr>
            <p:ph idx="1" type="body"/>
          </p:nvPr>
        </p:nvSpPr>
        <p:spPr>
          <a:xfrm>
            <a:off x="457050" y="624550"/>
            <a:ext cx="8422800" cy="4386300"/>
          </a:xfrm>
          <a:prstGeom prst="rect">
            <a:avLst/>
          </a:prstGeom>
          <a:noFill/>
          <a:ln>
            <a:noFill/>
          </a:ln>
        </p:spPr>
        <p:txBody>
          <a:bodyPr anchorCtr="0" anchor="t" bIns="0" lIns="0" spcFirstLastPara="1" rIns="0" wrap="square" tIns="0">
            <a:noAutofit/>
          </a:bodyPr>
          <a:lstStyle/>
          <a:p>
            <a:pPr indent="-349250" lvl="0" marL="457200" rtl="0" algn="l">
              <a:lnSpc>
                <a:spcPct val="80000"/>
              </a:lnSpc>
              <a:spcBef>
                <a:spcPts val="400"/>
              </a:spcBef>
              <a:spcAft>
                <a:spcPts val="0"/>
              </a:spcAft>
              <a:buSzPts val="1900"/>
              <a:buChar char="●"/>
            </a:pPr>
            <a:r>
              <a:rPr lang="en-IN" sz="1900"/>
              <a:t>ESRGAN</a:t>
            </a:r>
            <a:endParaRPr sz="1900"/>
          </a:p>
          <a:p>
            <a:pPr indent="0" lvl="0" marL="457200" rtl="0" algn="l">
              <a:lnSpc>
                <a:spcPct val="80000"/>
              </a:lnSpc>
              <a:spcBef>
                <a:spcPts val="400"/>
              </a:spcBef>
              <a:spcAft>
                <a:spcPts val="0"/>
              </a:spcAft>
              <a:buSzPts val="2000"/>
              <a:buNone/>
            </a:pPr>
            <a:r>
              <a:rPr lang="en-IN" sz="1600"/>
              <a:t>PSNR and SSIM values at each stage of ESRGAN modification</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t/>
            </a:r>
            <a:endParaRPr sz="1600"/>
          </a:p>
          <a:p>
            <a:pPr indent="0" lvl="0" marL="457200" rtl="0" algn="l">
              <a:lnSpc>
                <a:spcPct val="100000"/>
              </a:lnSpc>
              <a:spcBef>
                <a:spcPts val="400"/>
              </a:spcBef>
              <a:spcAft>
                <a:spcPts val="0"/>
              </a:spcAft>
              <a:buSzPts val="2000"/>
              <a:buNone/>
            </a:pPr>
            <a:r>
              <a:rPr b="1" lang="en-IN" sz="1400"/>
              <a:t>Intermediate model: </a:t>
            </a:r>
            <a:r>
              <a:rPr lang="en-IN" sz="1400"/>
              <a:t>Double-layer of ESRGAN and addition of a fusion block after each layer</a:t>
            </a:r>
            <a:endParaRPr sz="1400"/>
          </a:p>
          <a:p>
            <a:pPr indent="0" lvl="0" marL="457200" rtl="0" algn="l">
              <a:lnSpc>
                <a:spcPct val="100000"/>
              </a:lnSpc>
              <a:spcBef>
                <a:spcPts val="400"/>
              </a:spcBef>
              <a:spcAft>
                <a:spcPts val="0"/>
              </a:spcAft>
              <a:buSzPts val="2000"/>
              <a:buNone/>
            </a:pPr>
            <a:r>
              <a:t/>
            </a:r>
            <a:endParaRPr/>
          </a:p>
        </p:txBody>
      </p:sp>
      <p:graphicFrame>
        <p:nvGraphicFramePr>
          <p:cNvPr id="863" name="Google Shape;863;p50"/>
          <p:cNvGraphicFramePr/>
          <p:nvPr/>
        </p:nvGraphicFramePr>
        <p:xfrm>
          <a:off x="876300" y="1129750"/>
          <a:ext cx="3000000" cy="3000000"/>
        </p:xfrm>
        <a:graphic>
          <a:graphicData uri="http://schemas.openxmlformats.org/drawingml/2006/table">
            <a:tbl>
              <a:tblPr>
                <a:noFill/>
                <a:tableStyleId>{F797B5EC-8E9D-4817-8C12-07645CCD3CE6}</a:tableStyleId>
              </a:tblPr>
              <a:tblGrid>
                <a:gridCol w="1883750"/>
                <a:gridCol w="1883750"/>
                <a:gridCol w="1883750"/>
                <a:gridCol w="1883750"/>
              </a:tblGrid>
              <a:tr h="139700">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t>Metrics</a:t>
                      </a:r>
                      <a:endParaRPr b="1" sz="1100" u="none" cap="none" strike="noStrike"/>
                    </a:p>
                  </a:txBody>
                  <a:tcPr marT="91425" marB="91425" marR="91425" marL="91425"/>
                </a:tc>
                <a:tc gridSpan="3">
                  <a:txBody>
                    <a:bodyPr/>
                    <a:lstStyle/>
                    <a:p>
                      <a:pPr indent="0" lvl="0" marL="0" marR="0" rtl="0" algn="ctr">
                        <a:lnSpc>
                          <a:spcPct val="100000"/>
                        </a:lnSpc>
                        <a:spcBef>
                          <a:spcPts val="0"/>
                        </a:spcBef>
                        <a:spcAft>
                          <a:spcPts val="0"/>
                        </a:spcAft>
                        <a:buClr>
                          <a:srgbClr val="000000"/>
                        </a:buClr>
                        <a:buSzPts val="1100"/>
                        <a:buFont typeface="Arial"/>
                        <a:buNone/>
                      </a:pPr>
                      <a:r>
                        <a:rPr b="1" lang="en-IN" sz="1100" u="none" cap="none" strike="noStrike"/>
                        <a:t>Individual Models</a:t>
                      </a:r>
                      <a:endParaRPr b="1" sz="1100" u="none" cap="none" strike="noStrike"/>
                    </a:p>
                  </a:txBody>
                  <a:tcPr marT="91425" marB="91425" marR="91425" marL="91425"/>
                </a:tc>
                <a:tc hMerge="1"/>
                <a:tc hMerge="1"/>
              </a:tr>
              <a:tr h="272025">
                <a:tc>
                  <a:txBody>
                    <a:bodyPr/>
                    <a:lstStyle/>
                    <a:p>
                      <a:pPr indent="0" lvl="0" marL="0" marR="0" rtl="0" algn="l">
                        <a:lnSpc>
                          <a:spcPct val="100000"/>
                        </a:lnSpc>
                        <a:spcBef>
                          <a:spcPts val="0"/>
                        </a:spcBef>
                        <a:spcAft>
                          <a:spcPts val="0"/>
                        </a:spcAft>
                        <a:buClr>
                          <a:srgbClr val="000000"/>
                        </a:buClr>
                        <a:buSzPts val="1100"/>
                        <a:buFont typeface="Arial"/>
                        <a:buNone/>
                      </a:pPr>
                      <a:r>
                        <a:t/>
                      </a:r>
                      <a:endParaRPr b="1"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IN" sz="1100" u="none" cap="none" strike="noStrike"/>
                        <a:t>Original Model</a:t>
                      </a:r>
                      <a:endParaRPr b="1"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IN" sz="1100" u="none" cap="none" strike="noStrike"/>
                        <a:t>Intermediate Model</a:t>
                      </a:r>
                      <a:endParaRPr b="1"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b="1" lang="en-IN" sz="1100" u="none" cap="none" strike="noStrike"/>
                        <a:t>Final Model</a:t>
                      </a:r>
                      <a:endParaRPr b="1" sz="1100" u="none" cap="none" strike="noStrike"/>
                    </a:p>
                  </a:txBody>
                  <a:tcPr marT="91425" marB="91425" marR="91425" marL="91425"/>
                </a:tc>
              </a:tr>
              <a:tr h="277800">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t>PSNR (image 1)</a:t>
                      </a:r>
                      <a:endParaRPr b="1"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29.75</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29.83</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 29.96</a:t>
                      </a:r>
                      <a:endParaRPr sz="1100" u="none" cap="none" strike="noStrike"/>
                    </a:p>
                  </a:txBody>
                  <a:tcPr marT="91425" marB="91425" marR="91425" marL="91425"/>
                </a:tc>
              </a:tr>
              <a:tr h="247175">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t>SSIM (image 1)</a:t>
                      </a:r>
                      <a:endParaRPr b="1"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0.57</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 0.65</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0.70</a:t>
                      </a:r>
                      <a:endParaRPr sz="1100" u="none" cap="none" strike="noStrike"/>
                    </a:p>
                  </a:txBody>
                  <a:tcPr marT="91425" marB="91425" marR="91425" marL="91425"/>
                </a:tc>
              </a:tr>
              <a:tr h="359450">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t>PSNR (image 2)</a:t>
                      </a:r>
                      <a:endParaRPr b="1"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35.03</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 35.54</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36.21</a:t>
                      </a:r>
                      <a:endParaRPr sz="1100" u="none" cap="none" strike="noStrike"/>
                    </a:p>
                  </a:txBody>
                  <a:tcPr marT="91425" marB="91425" marR="91425" marL="91425"/>
                </a:tc>
              </a:tr>
              <a:tr h="359450">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t>SSIM (image 2)</a:t>
                      </a:r>
                      <a:endParaRPr b="1"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0.92</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0.94</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0.96</a:t>
                      </a:r>
                      <a:endParaRPr sz="1100" u="none" cap="none" strike="noStrike"/>
                    </a:p>
                  </a:txBody>
                  <a:tcPr marT="91425" marB="91425" marR="91425" marL="91425"/>
                </a:tc>
              </a:tr>
              <a:tr h="359450">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t>PSNR (image 3)</a:t>
                      </a:r>
                      <a:endParaRPr b="1"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33.12</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 33.21</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33.40</a:t>
                      </a:r>
                      <a:endParaRPr sz="1100" u="none" cap="none" strike="noStrike"/>
                    </a:p>
                  </a:txBody>
                  <a:tcPr marT="91425" marB="91425" marR="91425" marL="91425"/>
                </a:tc>
              </a:tr>
              <a:tr h="359450">
                <a:tc>
                  <a:txBody>
                    <a:bodyPr/>
                    <a:lstStyle/>
                    <a:p>
                      <a:pPr indent="0" lvl="0" marL="0" marR="0" rtl="0" algn="l">
                        <a:lnSpc>
                          <a:spcPct val="100000"/>
                        </a:lnSpc>
                        <a:spcBef>
                          <a:spcPts val="0"/>
                        </a:spcBef>
                        <a:spcAft>
                          <a:spcPts val="0"/>
                        </a:spcAft>
                        <a:buClr>
                          <a:srgbClr val="000000"/>
                        </a:buClr>
                        <a:buSzPts val="1100"/>
                        <a:buFont typeface="Arial"/>
                        <a:buNone/>
                      </a:pPr>
                      <a:r>
                        <a:rPr b="1" lang="en-IN" sz="1100" u="none" cap="none" strike="noStrike"/>
                        <a:t>SSIM (image 3)</a:t>
                      </a:r>
                      <a:endParaRPr b="1"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0.68</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0.69</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0.75</a:t>
                      </a:r>
                      <a:endParaRPr sz="1100" u="none" cap="none" strike="noStrike"/>
                    </a:p>
                  </a:txBody>
                  <a:tcPr marT="91425" marB="91425" marR="91425" marL="91425"/>
                </a:tc>
              </a:tr>
              <a:tr h="359450">
                <a:tc>
                  <a:txBody>
                    <a:bodyPr/>
                    <a:lstStyle/>
                    <a:p>
                      <a:pPr indent="0" lvl="0" marL="0" marR="0" rtl="0" algn="l">
                        <a:lnSpc>
                          <a:spcPct val="100000"/>
                        </a:lnSpc>
                        <a:spcBef>
                          <a:spcPts val="0"/>
                        </a:spcBef>
                        <a:spcAft>
                          <a:spcPts val="0"/>
                        </a:spcAft>
                        <a:buClr>
                          <a:schemeClr val="dk1"/>
                        </a:buClr>
                        <a:buSzPts val="1100"/>
                        <a:buFont typeface="Arial"/>
                        <a:buNone/>
                      </a:pPr>
                      <a:r>
                        <a:rPr b="1" lang="en-IN" sz="1000" u="none" cap="none" strike="noStrike">
                          <a:solidFill>
                            <a:schemeClr val="dk1"/>
                          </a:solidFill>
                        </a:rPr>
                        <a:t>Average PSNR </a:t>
                      </a:r>
                      <a:endParaRPr b="1" sz="1100" u="none" cap="none" strike="noStrike"/>
                    </a:p>
                  </a:txBody>
                  <a:tcPr marT="91425" marB="91425" marR="91425" marL="91425"/>
                </a:tc>
                <a:tc>
                  <a:txBody>
                    <a:bodyPr/>
                    <a:lstStyle/>
                    <a:p>
                      <a:pPr indent="0" lvl="0" marL="0" marR="0" rtl="0" algn="ctr">
                        <a:lnSpc>
                          <a:spcPct val="100000"/>
                        </a:lnSpc>
                        <a:spcBef>
                          <a:spcPts val="0"/>
                        </a:spcBef>
                        <a:spcAft>
                          <a:spcPts val="0"/>
                        </a:spcAft>
                        <a:buClr>
                          <a:schemeClr val="dk1"/>
                        </a:buClr>
                        <a:buSzPts val="1100"/>
                        <a:buFont typeface="Arial"/>
                        <a:buNone/>
                      </a:pPr>
                      <a:r>
                        <a:rPr lang="en-IN" sz="1000" u="none" cap="none" strike="noStrike">
                          <a:solidFill>
                            <a:schemeClr val="dk1"/>
                          </a:solidFill>
                        </a:rPr>
                        <a:t>32.64</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32.86</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IN" sz="1000" u="none" cap="none" strike="noStrike">
                          <a:solidFill>
                            <a:schemeClr val="dk1"/>
                          </a:solidFill>
                        </a:rPr>
                        <a:t>33.19</a:t>
                      </a:r>
                      <a:endParaRPr sz="1100" u="none" cap="none" strike="noStrike"/>
                    </a:p>
                  </a:txBody>
                  <a:tcPr marT="91425" marB="91425" marR="91425" marL="91425"/>
                </a:tc>
              </a:tr>
              <a:tr h="139700">
                <a:tc>
                  <a:txBody>
                    <a:bodyPr/>
                    <a:lstStyle/>
                    <a:p>
                      <a:pPr indent="0" lvl="0" marL="0" marR="0" rtl="0" algn="l">
                        <a:lnSpc>
                          <a:spcPct val="100000"/>
                        </a:lnSpc>
                        <a:spcBef>
                          <a:spcPts val="0"/>
                        </a:spcBef>
                        <a:spcAft>
                          <a:spcPts val="0"/>
                        </a:spcAft>
                        <a:buClr>
                          <a:schemeClr val="dk1"/>
                        </a:buClr>
                        <a:buSzPts val="1100"/>
                        <a:buFont typeface="Arial"/>
                        <a:buNone/>
                      </a:pPr>
                      <a:r>
                        <a:rPr b="1" lang="en-IN" sz="1000" u="none" cap="none" strike="noStrike">
                          <a:solidFill>
                            <a:schemeClr val="dk1"/>
                          </a:solidFill>
                        </a:rPr>
                        <a:t>Average SSIM</a:t>
                      </a:r>
                      <a:endParaRPr b="1" sz="1100" u="none" cap="none" strike="noStrike"/>
                    </a:p>
                  </a:txBody>
                  <a:tcPr marT="91425" marB="91425" marR="91425" marL="91425"/>
                </a:tc>
                <a:tc>
                  <a:txBody>
                    <a:bodyPr/>
                    <a:lstStyle/>
                    <a:p>
                      <a:pPr indent="0" lvl="0" marL="0" marR="0" rtl="0" algn="ctr">
                        <a:lnSpc>
                          <a:spcPct val="100000"/>
                        </a:lnSpc>
                        <a:spcBef>
                          <a:spcPts val="0"/>
                        </a:spcBef>
                        <a:spcAft>
                          <a:spcPts val="0"/>
                        </a:spcAft>
                        <a:buClr>
                          <a:schemeClr val="dk1"/>
                        </a:buClr>
                        <a:buSzPts val="1100"/>
                        <a:buFont typeface="Arial"/>
                        <a:buNone/>
                      </a:pPr>
                      <a:r>
                        <a:rPr lang="en-IN" sz="1000" u="none" cap="none" strike="noStrike">
                          <a:solidFill>
                            <a:schemeClr val="dk1"/>
                          </a:solidFill>
                        </a:rPr>
                        <a:t>0.72</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100"/>
                        <a:buFont typeface="Arial"/>
                        <a:buNone/>
                      </a:pPr>
                      <a:r>
                        <a:rPr lang="en-IN" sz="1100" u="none" cap="none" strike="noStrike"/>
                        <a:t>0.76</a:t>
                      </a:r>
                      <a:endParaRPr sz="1100" u="none" cap="none" strike="noStrike"/>
                    </a:p>
                  </a:txBody>
                  <a:tcPr marT="91425" marB="91425" marR="91425" marL="91425"/>
                </a:tc>
                <a:tc>
                  <a:txBody>
                    <a:bodyPr/>
                    <a:lstStyle/>
                    <a:p>
                      <a:pPr indent="0" lvl="0" marL="0" marR="0" rtl="0" algn="ctr">
                        <a:lnSpc>
                          <a:spcPct val="100000"/>
                        </a:lnSpc>
                        <a:spcBef>
                          <a:spcPts val="0"/>
                        </a:spcBef>
                        <a:spcAft>
                          <a:spcPts val="0"/>
                        </a:spcAft>
                        <a:buClr>
                          <a:schemeClr val="dk1"/>
                        </a:buClr>
                        <a:buSzPts val="1100"/>
                        <a:buFont typeface="Arial"/>
                        <a:buNone/>
                      </a:pPr>
                      <a:r>
                        <a:rPr lang="en-IN" sz="1000" u="none" cap="none" strike="noStrike">
                          <a:solidFill>
                            <a:schemeClr val="dk1"/>
                          </a:solidFill>
                        </a:rPr>
                        <a:t> 0.80</a:t>
                      </a:r>
                      <a:endParaRPr sz="1100" u="none" cap="none" strike="noStrike"/>
                    </a:p>
                  </a:txBody>
                  <a:tcPr marT="91425" marB="91425" marR="91425" marL="91425"/>
                </a:tc>
              </a:tr>
            </a:tbl>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sp>
        <p:nvSpPr>
          <p:cNvPr id="868" name="Google Shape;868;p51"/>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Analysis of Results</a:t>
            </a:r>
            <a:endParaRPr/>
          </a:p>
        </p:txBody>
      </p:sp>
      <p:sp>
        <p:nvSpPr>
          <p:cNvPr id="869" name="Google Shape;869;p51"/>
          <p:cNvSpPr txBox="1"/>
          <p:nvPr>
            <p:ph idx="1" type="body"/>
          </p:nvPr>
        </p:nvSpPr>
        <p:spPr>
          <a:xfrm>
            <a:off x="457050" y="776950"/>
            <a:ext cx="8422800" cy="2713200"/>
          </a:xfrm>
          <a:prstGeom prst="rect">
            <a:avLst/>
          </a:prstGeom>
          <a:noFill/>
          <a:ln>
            <a:noFill/>
          </a:ln>
        </p:spPr>
        <p:txBody>
          <a:bodyPr anchorCtr="0" anchor="t" bIns="0" lIns="0" spcFirstLastPara="1" rIns="0" wrap="square" tIns="0">
            <a:noAutofit/>
          </a:bodyPr>
          <a:lstStyle/>
          <a:p>
            <a:pPr indent="-349250" lvl="0" marL="457200" rtl="0" algn="l">
              <a:lnSpc>
                <a:spcPct val="115000"/>
              </a:lnSpc>
              <a:spcBef>
                <a:spcPts val="400"/>
              </a:spcBef>
              <a:spcAft>
                <a:spcPts val="0"/>
              </a:spcAft>
              <a:buSzPts val="1900"/>
              <a:buChar char="●"/>
            </a:pPr>
            <a:r>
              <a:rPr lang="en-IN" sz="1900"/>
              <a:t>Saturation Handling:</a:t>
            </a:r>
            <a:endParaRPr sz="1900"/>
          </a:p>
          <a:p>
            <a:pPr indent="-349250" lvl="1" marL="914400" rtl="0" algn="l">
              <a:lnSpc>
                <a:spcPct val="115000"/>
              </a:lnSpc>
              <a:spcBef>
                <a:spcPts val="0"/>
              </a:spcBef>
              <a:spcAft>
                <a:spcPts val="0"/>
              </a:spcAft>
              <a:buClr>
                <a:schemeClr val="dk1"/>
              </a:buClr>
              <a:buSzPts val="1900"/>
              <a:buChar char="○"/>
            </a:pPr>
            <a:r>
              <a:rPr lang="en-IN" sz="1900"/>
              <a:t>In Super Resolution, removing batch normalisation layers produces better results.</a:t>
            </a:r>
            <a:endParaRPr sz="1900"/>
          </a:p>
          <a:p>
            <a:pPr indent="-349250" lvl="1" marL="914400" rtl="0" algn="l">
              <a:lnSpc>
                <a:spcPct val="115000"/>
              </a:lnSpc>
              <a:spcBef>
                <a:spcPts val="0"/>
              </a:spcBef>
              <a:spcAft>
                <a:spcPts val="0"/>
              </a:spcAft>
              <a:buClr>
                <a:schemeClr val="dk1"/>
              </a:buClr>
              <a:buSzPts val="1900"/>
              <a:buChar char="○"/>
            </a:pPr>
            <a:r>
              <a:rPr lang="en-IN" sz="1900"/>
              <a:t>Two layer GAN structure produces better visual quality results than single layered structure but can lead to decrease in PSNR (increase in noise).</a:t>
            </a:r>
            <a:endParaRPr sz="1900"/>
          </a:p>
          <a:p>
            <a:pPr indent="-349250" lvl="1" marL="914400" rtl="0" algn="l">
              <a:lnSpc>
                <a:spcPct val="115000"/>
              </a:lnSpc>
              <a:spcBef>
                <a:spcPts val="0"/>
              </a:spcBef>
              <a:spcAft>
                <a:spcPts val="0"/>
              </a:spcAft>
              <a:buClr>
                <a:schemeClr val="dk1"/>
              </a:buClr>
              <a:buSzPts val="1900"/>
              <a:buChar char="○"/>
            </a:pPr>
            <a:r>
              <a:rPr lang="en-IN" sz="1900"/>
              <a:t>Fusion blocks are helpful in improving PSNR values.</a:t>
            </a:r>
            <a:endParaRPr sz="1900"/>
          </a:p>
          <a:p>
            <a:pPr indent="-349250" lvl="1" marL="914400" rtl="0" algn="l">
              <a:lnSpc>
                <a:spcPct val="115000"/>
              </a:lnSpc>
              <a:spcBef>
                <a:spcPts val="0"/>
              </a:spcBef>
              <a:spcAft>
                <a:spcPts val="0"/>
              </a:spcAft>
              <a:buSzPts val="1900"/>
              <a:buChar char="○"/>
            </a:pPr>
            <a:r>
              <a:rPr lang="en-IN" sz="1900"/>
              <a:t>Giving different weights to images in the first fusion block produced better results than giving same weights in all fusion blocks.</a:t>
            </a:r>
            <a:endParaRPr sz="19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52"/>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100"/>
              <a:buFont typeface="Arial"/>
              <a:buNone/>
            </a:pPr>
            <a:r>
              <a:rPr lang="en-IN"/>
              <a:t>Experimental Results</a:t>
            </a:r>
            <a:endParaRPr/>
          </a:p>
        </p:txBody>
      </p:sp>
      <p:sp>
        <p:nvSpPr>
          <p:cNvPr id="875" name="Google Shape;875;p52"/>
          <p:cNvSpPr txBox="1"/>
          <p:nvPr>
            <p:ph idx="1" type="body"/>
          </p:nvPr>
        </p:nvSpPr>
        <p:spPr>
          <a:xfrm>
            <a:off x="457050" y="624550"/>
            <a:ext cx="8422800" cy="423000"/>
          </a:xfrm>
          <a:prstGeom prst="rect">
            <a:avLst/>
          </a:prstGeom>
          <a:noFill/>
          <a:ln>
            <a:noFill/>
          </a:ln>
        </p:spPr>
        <p:txBody>
          <a:bodyPr anchorCtr="0" anchor="t" bIns="0" lIns="0" spcFirstLastPara="1" rIns="0" wrap="square" tIns="0">
            <a:noAutofit/>
          </a:bodyPr>
          <a:lstStyle/>
          <a:p>
            <a:pPr indent="-355600" lvl="0" marL="457200" rtl="0" algn="l">
              <a:lnSpc>
                <a:spcPct val="100000"/>
              </a:lnSpc>
              <a:spcBef>
                <a:spcPts val="400"/>
              </a:spcBef>
              <a:spcAft>
                <a:spcPts val="0"/>
              </a:spcAft>
              <a:buSzPts val="2000"/>
              <a:buChar char="●"/>
            </a:pPr>
            <a:r>
              <a:rPr lang="en-IN"/>
              <a:t>Denoising Network</a:t>
            </a:r>
            <a:endParaRPr/>
          </a:p>
          <a:p>
            <a:pPr indent="0" lvl="0" marL="457200" rtl="0" algn="l">
              <a:lnSpc>
                <a:spcPct val="100000"/>
              </a:lnSpc>
              <a:spcBef>
                <a:spcPts val="400"/>
              </a:spcBef>
              <a:spcAft>
                <a:spcPts val="0"/>
              </a:spcAft>
              <a:buSzPts val="2000"/>
              <a:buNone/>
            </a:pPr>
            <a:r>
              <a:t/>
            </a:r>
            <a:endParaRPr/>
          </a:p>
        </p:txBody>
      </p:sp>
      <p:pic>
        <p:nvPicPr>
          <p:cNvPr id="876" name="Google Shape;876;p52"/>
          <p:cNvPicPr preferRelativeResize="0"/>
          <p:nvPr/>
        </p:nvPicPr>
        <p:blipFill rotWithShape="1">
          <a:blip r:embed="rId3">
            <a:alphaModFix/>
          </a:blip>
          <a:srcRect b="0" l="0" r="0" t="0"/>
          <a:stretch/>
        </p:blipFill>
        <p:spPr>
          <a:xfrm>
            <a:off x="359925" y="1181775"/>
            <a:ext cx="4083174" cy="2838475"/>
          </a:xfrm>
          <a:prstGeom prst="rect">
            <a:avLst/>
          </a:prstGeom>
          <a:noFill/>
          <a:ln>
            <a:noFill/>
          </a:ln>
        </p:spPr>
      </p:pic>
      <p:pic>
        <p:nvPicPr>
          <p:cNvPr id="877" name="Google Shape;877;p52"/>
          <p:cNvPicPr preferRelativeResize="0"/>
          <p:nvPr/>
        </p:nvPicPr>
        <p:blipFill rotWithShape="1">
          <a:blip r:embed="rId4">
            <a:alphaModFix/>
          </a:blip>
          <a:srcRect b="0" l="0" r="0" t="0"/>
          <a:stretch/>
        </p:blipFill>
        <p:spPr>
          <a:xfrm>
            <a:off x="4867950" y="1181775"/>
            <a:ext cx="3933822" cy="2838475"/>
          </a:xfrm>
          <a:prstGeom prst="rect">
            <a:avLst/>
          </a:prstGeom>
          <a:noFill/>
          <a:ln>
            <a:noFill/>
          </a:ln>
        </p:spPr>
      </p:pic>
      <p:sp>
        <p:nvSpPr>
          <p:cNvPr id="878" name="Google Shape;878;p52"/>
          <p:cNvSpPr txBox="1"/>
          <p:nvPr>
            <p:ph idx="1" type="body"/>
          </p:nvPr>
        </p:nvSpPr>
        <p:spPr>
          <a:xfrm>
            <a:off x="609450" y="4129750"/>
            <a:ext cx="3778800" cy="7587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2000"/>
              <a:buNone/>
            </a:pPr>
            <a:r>
              <a:rPr lang="en-IN" sz="1600"/>
              <a:t>Training and validation loss without skip connections</a:t>
            </a:r>
            <a:endParaRPr sz="1600"/>
          </a:p>
          <a:p>
            <a:pPr indent="0" lvl="0" marL="457200" rtl="0" algn="l">
              <a:lnSpc>
                <a:spcPct val="100000"/>
              </a:lnSpc>
              <a:spcBef>
                <a:spcPts val="0"/>
              </a:spcBef>
              <a:spcAft>
                <a:spcPts val="0"/>
              </a:spcAft>
              <a:buSzPts val="2000"/>
              <a:buNone/>
            </a:pPr>
            <a:r>
              <a:t/>
            </a:r>
            <a:endParaRPr/>
          </a:p>
          <a:p>
            <a:pPr indent="0" lvl="0" marL="0" rtl="0" algn="l">
              <a:lnSpc>
                <a:spcPct val="100000"/>
              </a:lnSpc>
              <a:spcBef>
                <a:spcPts val="400"/>
              </a:spcBef>
              <a:spcAft>
                <a:spcPts val="0"/>
              </a:spcAft>
              <a:buSzPts val="2000"/>
              <a:buNone/>
            </a:pPr>
            <a:r>
              <a:t/>
            </a:r>
            <a:endParaRPr/>
          </a:p>
          <a:p>
            <a:pPr indent="0" lvl="0" marL="457200" rtl="0" algn="l">
              <a:lnSpc>
                <a:spcPct val="100000"/>
              </a:lnSpc>
              <a:spcBef>
                <a:spcPts val="400"/>
              </a:spcBef>
              <a:spcAft>
                <a:spcPts val="0"/>
              </a:spcAft>
              <a:buSzPts val="2000"/>
              <a:buNone/>
            </a:pPr>
            <a:r>
              <a:t/>
            </a:r>
            <a:endParaRPr/>
          </a:p>
        </p:txBody>
      </p:sp>
      <p:sp>
        <p:nvSpPr>
          <p:cNvPr id="879" name="Google Shape;879;p52"/>
          <p:cNvSpPr txBox="1"/>
          <p:nvPr>
            <p:ph idx="1" type="body"/>
          </p:nvPr>
        </p:nvSpPr>
        <p:spPr>
          <a:xfrm>
            <a:off x="5105250" y="4053550"/>
            <a:ext cx="3778800" cy="7587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2000"/>
              <a:buNone/>
            </a:pPr>
            <a:r>
              <a:rPr lang="en-IN" sz="1600"/>
              <a:t>Training and validation loss with skip connections</a:t>
            </a:r>
            <a:endParaRPr sz="1600"/>
          </a:p>
          <a:p>
            <a:pPr indent="0" lvl="0" marL="457200" rtl="0" algn="l">
              <a:lnSpc>
                <a:spcPct val="100000"/>
              </a:lnSpc>
              <a:spcBef>
                <a:spcPts val="0"/>
              </a:spcBef>
              <a:spcAft>
                <a:spcPts val="0"/>
              </a:spcAft>
              <a:buSzPts val="2000"/>
              <a:buNone/>
            </a:pPr>
            <a:r>
              <a:t/>
            </a:r>
            <a:endParaRPr/>
          </a:p>
          <a:p>
            <a:pPr indent="0" lvl="0" marL="0" rtl="0" algn="l">
              <a:lnSpc>
                <a:spcPct val="100000"/>
              </a:lnSpc>
              <a:spcBef>
                <a:spcPts val="400"/>
              </a:spcBef>
              <a:spcAft>
                <a:spcPts val="0"/>
              </a:spcAft>
              <a:buSzPts val="2000"/>
              <a:buNone/>
            </a:pPr>
            <a:r>
              <a:t/>
            </a:r>
            <a:endParaRPr/>
          </a:p>
          <a:p>
            <a:pPr indent="0" lvl="0" marL="457200" rtl="0" algn="l">
              <a:lnSpc>
                <a:spcPct val="100000"/>
              </a:lnSpc>
              <a:spcBef>
                <a:spcPts val="400"/>
              </a:spcBef>
              <a:spcAft>
                <a:spcPts val="0"/>
              </a:spcAft>
              <a:buSzPts val="2000"/>
              <a:buNone/>
            </a:pPr>
            <a:r>
              <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sp>
        <p:nvSpPr>
          <p:cNvPr id="884" name="Google Shape;884;p53"/>
          <p:cNvSpPr txBox="1"/>
          <p:nvPr>
            <p:ph idx="1" type="body"/>
          </p:nvPr>
        </p:nvSpPr>
        <p:spPr>
          <a:xfrm>
            <a:off x="457050" y="3636475"/>
            <a:ext cx="3982200" cy="1203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400"/>
              </a:spcBef>
              <a:spcAft>
                <a:spcPts val="0"/>
              </a:spcAft>
              <a:buSzPts val="2000"/>
              <a:buNone/>
            </a:pPr>
            <a:r>
              <a:rPr lang="en-IN" sz="1800"/>
              <a:t>Training and validation loss for “mse” loss function</a:t>
            </a:r>
            <a:endParaRPr sz="1800"/>
          </a:p>
        </p:txBody>
      </p:sp>
      <p:sp>
        <p:nvSpPr>
          <p:cNvPr id="885" name="Google Shape;885;p53"/>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Experimental Results</a:t>
            </a:r>
            <a:endParaRPr/>
          </a:p>
        </p:txBody>
      </p:sp>
      <p:pic>
        <p:nvPicPr>
          <p:cNvPr id="886" name="Google Shape;886;p53"/>
          <p:cNvPicPr preferRelativeResize="0"/>
          <p:nvPr/>
        </p:nvPicPr>
        <p:blipFill rotWithShape="1">
          <a:blip r:embed="rId3">
            <a:alphaModFix/>
          </a:blip>
          <a:srcRect b="0" l="0" r="0" t="0"/>
          <a:stretch/>
        </p:blipFill>
        <p:spPr>
          <a:xfrm>
            <a:off x="446100" y="624547"/>
            <a:ext cx="4424000" cy="3011925"/>
          </a:xfrm>
          <a:prstGeom prst="rect">
            <a:avLst/>
          </a:prstGeom>
          <a:noFill/>
          <a:ln>
            <a:noFill/>
          </a:ln>
        </p:spPr>
      </p:pic>
      <p:pic>
        <p:nvPicPr>
          <p:cNvPr id="887" name="Google Shape;887;p53"/>
          <p:cNvPicPr preferRelativeResize="0"/>
          <p:nvPr/>
        </p:nvPicPr>
        <p:blipFill rotWithShape="1">
          <a:blip r:embed="rId4">
            <a:alphaModFix/>
          </a:blip>
          <a:srcRect b="0" l="0" r="1968" t="0"/>
          <a:stretch/>
        </p:blipFill>
        <p:spPr>
          <a:xfrm>
            <a:off x="4793900" y="801675"/>
            <a:ext cx="3890850" cy="2697525"/>
          </a:xfrm>
          <a:prstGeom prst="rect">
            <a:avLst/>
          </a:prstGeom>
          <a:noFill/>
          <a:ln>
            <a:noFill/>
          </a:ln>
        </p:spPr>
      </p:pic>
      <p:sp>
        <p:nvSpPr>
          <p:cNvPr id="888" name="Google Shape;888;p53"/>
          <p:cNvSpPr txBox="1"/>
          <p:nvPr>
            <p:ph idx="1" type="body"/>
          </p:nvPr>
        </p:nvSpPr>
        <p:spPr>
          <a:xfrm>
            <a:off x="4724250" y="3636475"/>
            <a:ext cx="3982200" cy="12036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2000"/>
              <a:buNone/>
            </a:pPr>
            <a:r>
              <a:rPr lang="en-IN" sz="1500">
                <a:solidFill>
                  <a:srgbClr val="000000"/>
                </a:solidFill>
                <a:latin typeface="Arial"/>
                <a:ea typeface="Arial"/>
                <a:cs typeface="Arial"/>
                <a:sym typeface="Arial"/>
              </a:rPr>
              <a:t>Training and validation loss for “Binary cross entropy” loss function</a:t>
            </a:r>
            <a:endParaRPr sz="1500"/>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sp>
        <p:nvSpPr>
          <p:cNvPr id="893" name="Google Shape;893;p54"/>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400"/>
              </a:spcBef>
              <a:spcAft>
                <a:spcPts val="0"/>
              </a:spcAft>
              <a:buSzPts val="2000"/>
              <a:buNone/>
            </a:pPr>
            <a:r>
              <a:rPr lang="en-IN"/>
              <a:t>Comparison of Autoencoder parameters before and after modification</a:t>
            </a:r>
            <a:endParaRPr/>
          </a:p>
        </p:txBody>
      </p:sp>
      <p:sp>
        <p:nvSpPr>
          <p:cNvPr id="894" name="Google Shape;894;p54"/>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Experimental Results</a:t>
            </a:r>
            <a:endParaRPr/>
          </a:p>
        </p:txBody>
      </p:sp>
      <p:graphicFrame>
        <p:nvGraphicFramePr>
          <p:cNvPr id="895" name="Google Shape;895;p54"/>
          <p:cNvGraphicFramePr/>
          <p:nvPr/>
        </p:nvGraphicFramePr>
        <p:xfrm>
          <a:off x="952500" y="1619250"/>
          <a:ext cx="3000000" cy="3000000"/>
        </p:xfrm>
        <a:graphic>
          <a:graphicData uri="http://schemas.openxmlformats.org/drawingml/2006/table">
            <a:tbl>
              <a:tblPr>
                <a:noFill/>
                <a:tableStyleId>{F797B5EC-8E9D-4817-8C12-07645CCD3CE6}</a:tableStyleId>
              </a:tblPr>
              <a:tblGrid>
                <a:gridCol w="2413000"/>
                <a:gridCol w="2413000"/>
                <a:gridCol w="2413000"/>
              </a:tblGrid>
              <a:tr h="381000">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t>Parameters</a:t>
                      </a:r>
                      <a:endParaRPr b="1" sz="1400" u="none" cap="none" strike="noStrike"/>
                    </a:p>
                  </a:txBody>
                  <a:tcPr marT="91425" marB="91425" marR="91425" marL="91425"/>
                </a:tc>
                <a:tc gridSpan="2">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Autoencoder</a:t>
                      </a:r>
                      <a:endParaRPr b="1" sz="1400" u="none" cap="none" strike="noStrike"/>
                    </a:p>
                  </a:txBody>
                  <a:tcPr marT="91425" marB="91425" marR="91425" marL="91425"/>
                </a:tc>
                <a:tc hMerge="1"/>
              </a:tr>
              <a:tr h="381000">
                <a:tc>
                  <a:txBody>
                    <a:bodyPr/>
                    <a:lstStyle/>
                    <a:p>
                      <a:pPr indent="0" lvl="0" marL="0" marR="0" rtl="0" algn="l">
                        <a:lnSpc>
                          <a:spcPct val="100000"/>
                        </a:lnSpc>
                        <a:spcBef>
                          <a:spcPts val="0"/>
                        </a:spcBef>
                        <a:spcAft>
                          <a:spcPts val="0"/>
                        </a:spcAft>
                        <a:buClr>
                          <a:srgbClr val="000000"/>
                        </a:buClr>
                        <a:buSzPts val="1400"/>
                        <a:buFont typeface="Arial"/>
                        <a:buNone/>
                      </a:pPr>
                      <a:r>
                        <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Original</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After Modification</a:t>
                      </a:r>
                      <a:endParaRPr b="1"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t>Total Parameters </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6, 620, 419</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 6, 730, 819</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t>Trainable Parameters</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6, 619, 651</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6, 730, 051</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t>Non-Trainable Parameters</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768</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768</a:t>
                      </a:r>
                      <a:endParaRPr sz="1400" u="none" cap="none" strike="noStrike"/>
                    </a:p>
                  </a:txBody>
                  <a:tcPr marT="91425" marB="91425" marR="91425" marL="91425"/>
                </a:tc>
              </a:tr>
            </a:tbl>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sp>
        <p:nvSpPr>
          <p:cNvPr id="900" name="Google Shape;900;p55"/>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336550" lvl="0" marL="457200" rtl="0" algn="l">
              <a:lnSpc>
                <a:spcPct val="100000"/>
              </a:lnSpc>
              <a:spcBef>
                <a:spcPts val="400"/>
              </a:spcBef>
              <a:spcAft>
                <a:spcPts val="0"/>
              </a:spcAft>
              <a:buSzPts val="1700"/>
              <a:buChar char="●"/>
            </a:pPr>
            <a:r>
              <a:rPr lang="en-IN" sz="1700"/>
              <a:t>Denoising Network:</a:t>
            </a:r>
            <a:endParaRPr sz="1700"/>
          </a:p>
          <a:p>
            <a:pPr indent="0" lvl="0" marL="457200" rtl="0" algn="l">
              <a:lnSpc>
                <a:spcPct val="100000"/>
              </a:lnSpc>
              <a:spcBef>
                <a:spcPts val="400"/>
              </a:spcBef>
              <a:spcAft>
                <a:spcPts val="0"/>
              </a:spcAft>
              <a:buSzPts val="2000"/>
              <a:buNone/>
            </a:pPr>
            <a:r>
              <a:rPr lang="en-IN" sz="1700"/>
              <a:t>Comparison of PSNR and SSIM for the Denoising network</a:t>
            </a:r>
            <a:endParaRPr sz="1700"/>
          </a:p>
          <a:p>
            <a:pPr indent="0" lvl="0" marL="457200" rtl="0" algn="l">
              <a:lnSpc>
                <a:spcPct val="100000"/>
              </a:lnSpc>
              <a:spcBef>
                <a:spcPts val="400"/>
              </a:spcBef>
              <a:spcAft>
                <a:spcPts val="0"/>
              </a:spcAft>
              <a:buSzPts val="2000"/>
              <a:buNone/>
            </a:pPr>
            <a:r>
              <a:t/>
            </a:r>
            <a:endParaRPr/>
          </a:p>
        </p:txBody>
      </p:sp>
      <p:sp>
        <p:nvSpPr>
          <p:cNvPr id="901" name="Google Shape;901;p55"/>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Performance Comparison</a:t>
            </a:r>
            <a:endParaRPr/>
          </a:p>
        </p:txBody>
      </p:sp>
      <p:graphicFrame>
        <p:nvGraphicFramePr>
          <p:cNvPr id="902" name="Google Shape;902;p55"/>
          <p:cNvGraphicFramePr/>
          <p:nvPr/>
        </p:nvGraphicFramePr>
        <p:xfrm>
          <a:off x="809013" y="1290510"/>
          <a:ext cx="3000000" cy="3000000"/>
        </p:xfrm>
        <a:graphic>
          <a:graphicData uri="http://schemas.openxmlformats.org/drawingml/2006/table">
            <a:tbl>
              <a:tblPr>
                <a:noFill/>
                <a:tableStyleId>{F797B5EC-8E9D-4817-8C12-07645CCD3CE6}</a:tableStyleId>
              </a:tblPr>
              <a:tblGrid>
                <a:gridCol w="2049900"/>
                <a:gridCol w="2447900"/>
                <a:gridCol w="2363975"/>
              </a:tblGrid>
              <a:tr h="35110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Metrics</a:t>
                      </a:r>
                      <a:endParaRPr b="1" sz="1200" u="none" cap="none" strike="noStrike"/>
                    </a:p>
                  </a:txBody>
                  <a:tcPr marT="91425" marB="91425" marR="91425" marL="91425"/>
                </a:tc>
                <a:tc gridSpan="2">
                  <a:txBody>
                    <a:bodyPr/>
                    <a:lstStyle/>
                    <a:p>
                      <a:pPr indent="0" lvl="0" marL="0" marR="0" rtl="0" algn="ctr">
                        <a:lnSpc>
                          <a:spcPct val="100000"/>
                        </a:lnSpc>
                        <a:spcBef>
                          <a:spcPts val="0"/>
                        </a:spcBef>
                        <a:spcAft>
                          <a:spcPts val="0"/>
                        </a:spcAft>
                        <a:buClr>
                          <a:srgbClr val="000000"/>
                        </a:buClr>
                        <a:buSzPts val="1200"/>
                        <a:buFont typeface="Arial"/>
                        <a:buNone/>
                      </a:pPr>
                      <a:r>
                        <a:rPr b="1" lang="en-IN" sz="1200" u="none" cap="none" strike="noStrike"/>
                        <a:t>Denoising Autoencoder</a:t>
                      </a:r>
                      <a:endParaRPr b="1" sz="1200" u="none" cap="none" strike="noStrike"/>
                    </a:p>
                  </a:txBody>
                  <a:tcPr marT="91425" marB="91425" marR="91425" marL="91425"/>
                </a:tc>
                <a:tc hMerge="1"/>
              </a:tr>
              <a:tr h="392200">
                <a:tc>
                  <a:txBody>
                    <a:bodyPr/>
                    <a:lstStyle/>
                    <a:p>
                      <a:pPr indent="0" lvl="0" marL="0" marR="0" rtl="0" algn="l">
                        <a:lnSpc>
                          <a:spcPct val="100000"/>
                        </a:lnSpc>
                        <a:spcBef>
                          <a:spcPts val="0"/>
                        </a:spcBef>
                        <a:spcAft>
                          <a:spcPts val="0"/>
                        </a:spcAft>
                        <a:buClr>
                          <a:srgbClr val="000000"/>
                        </a:buClr>
                        <a:buSzPts val="1200"/>
                        <a:buFont typeface="Arial"/>
                        <a:buNone/>
                      </a:pPr>
                      <a:r>
                        <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Without Feature Extraction Layer</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With Feature Extraction Layer</a:t>
                      </a:r>
                      <a:endParaRPr sz="1200" u="none" cap="none" strike="noStrike"/>
                    </a:p>
                  </a:txBody>
                  <a:tcPr marT="91425" marB="91425" marR="91425" marL="91425"/>
                </a:tc>
              </a:tr>
              <a:tr h="35110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PSNR (image 1)</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32.78</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33.55</a:t>
                      </a:r>
                      <a:endParaRPr sz="1200" u="none" cap="none" strike="noStrike"/>
                    </a:p>
                  </a:txBody>
                  <a:tcPr marT="91425" marB="91425" marR="91425" marL="91425"/>
                </a:tc>
              </a:tr>
              <a:tr h="35110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SSIM (image 1)</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0.57</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0.59</a:t>
                      </a:r>
                      <a:endParaRPr sz="1200" u="none" cap="none" strike="noStrike"/>
                    </a:p>
                  </a:txBody>
                  <a:tcPr marT="91425" marB="91425" marR="91425" marL="91425"/>
                </a:tc>
              </a:tr>
              <a:tr h="35110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PSNR (image 2)</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31.75</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 30.42</a:t>
                      </a:r>
                      <a:endParaRPr sz="1200" u="none" cap="none" strike="noStrike"/>
                    </a:p>
                  </a:txBody>
                  <a:tcPr marT="91425" marB="91425" marR="91425" marL="91425"/>
                </a:tc>
              </a:tr>
              <a:tr h="35110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SSIM (image 2)</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0.89</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0.87</a:t>
                      </a:r>
                      <a:endParaRPr sz="1200" u="none" cap="none" strike="noStrike"/>
                    </a:p>
                  </a:txBody>
                  <a:tcPr marT="91425" marB="91425" marR="91425" marL="91425"/>
                </a:tc>
              </a:tr>
              <a:tr h="35110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PSNR (image 3)</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30.93</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31.12</a:t>
                      </a:r>
                      <a:endParaRPr sz="1200" u="none" cap="none" strike="noStrike"/>
                    </a:p>
                  </a:txBody>
                  <a:tcPr marT="91425" marB="91425" marR="91425" marL="91425"/>
                </a:tc>
              </a:tr>
              <a:tr h="35110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PSNR (image 4)</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0.86</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 0.90</a:t>
                      </a:r>
                      <a:endParaRPr sz="1200" u="none" cap="none" strike="noStrike"/>
                    </a:p>
                  </a:txBody>
                  <a:tcPr marT="91425" marB="91425" marR="91425" marL="91425"/>
                </a:tc>
              </a:tr>
              <a:tr h="35110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Average PSNR </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31.82</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31.70</a:t>
                      </a:r>
                      <a:endParaRPr sz="1200" u="none" cap="none" strike="noStrike"/>
                    </a:p>
                  </a:txBody>
                  <a:tcPr marT="91425" marB="91425" marR="91425" marL="91425"/>
                </a:tc>
              </a:tr>
              <a:tr h="351100">
                <a:tc>
                  <a:txBody>
                    <a:bodyPr/>
                    <a:lstStyle/>
                    <a:p>
                      <a:pPr indent="0" lvl="0" marL="0" marR="0" rtl="0" algn="l">
                        <a:lnSpc>
                          <a:spcPct val="100000"/>
                        </a:lnSpc>
                        <a:spcBef>
                          <a:spcPts val="0"/>
                        </a:spcBef>
                        <a:spcAft>
                          <a:spcPts val="0"/>
                        </a:spcAft>
                        <a:buClr>
                          <a:srgbClr val="000000"/>
                        </a:buClr>
                        <a:buSzPts val="1200"/>
                        <a:buFont typeface="Arial"/>
                        <a:buNone/>
                      </a:pPr>
                      <a:r>
                        <a:rPr b="1" lang="en-IN" sz="1200" u="none" cap="none" strike="noStrike"/>
                        <a:t>Average SSIM</a:t>
                      </a:r>
                      <a:endParaRPr b="1"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0.77</a:t>
                      </a:r>
                      <a:endParaRPr sz="12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200"/>
                        <a:buFont typeface="Arial"/>
                        <a:buNone/>
                      </a:pPr>
                      <a:r>
                        <a:rPr lang="en-IN" sz="1200" u="none" cap="none" strike="noStrike"/>
                        <a:t> 0.79</a:t>
                      </a:r>
                      <a:endParaRPr sz="1200" u="none" cap="none" strike="noStrike"/>
                    </a:p>
                  </a:txBody>
                  <a:tcPr marT="91425" marB="91425" marR="91425" marL="91425"/>
                </a:tc>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56"/>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Analysis of Results</a:t>
            </a:r>
            <a:endParaRPr/>
          </a:p>
        </p:txBody>
      </p:sp>
      <p:sp>
        <p:nvSpPr>
          <p:cNvPr id="908" name="Google Shape;908;p56"/>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336550" lvl="0" marL="457200" rtl="0" algn="l">
              <a:lnSpc>
                <a:spcPct val="100000"/>
              </a:lnSpc>
              <a:spcBef>
                <a:spcPts val="0"/>
              </a:spcBef>
              <a:spcAft>
                <a:spcPts val="0"/>
              </a:spcAft>
              <a:buSzPts val="1700"/>
              <a:buChar char="●"/>
            </a:pPr>
            <a:r>
              <a:rPr lang="en-IN" sz="1700"/>
              <a:t>Denoising Networks: </a:t>
            </a:r>
            <a:endParaRPr sz="1700"/>
          </a:p>
          <a:p>
            <a:pPr indent="-336550" lvl="1" marL="914400" rtl="0" algn="l">
              <a:lnSpc>
                <a:spcPct val="100000"/>
              </a:lnSpc>
              <a:spcBef>
                <a:spcPts val="0"/>
              </a:spcBef>
              <a:spcAft>
                <a:spcPts val="0"/>
              </a:spcAft>
              <a:buClr>
                <a:schemeClr val="dk1"/>
              </a:buClr>
              <a:buSzPts val="1700"/>
              <a:buChar char="○"/>
            </a:pPr>
            <a:r>
              <a:rPr lang="en-IN" sz="1700"/>
              <a:t>Denoising network with the skip connections produced better results in terms of visual quality hence we can say that the performance of the model is improved.</a:t>
            </a:r>
            <a:endParaRPr sz="1700"/>
          </a:p>
          <a:p>
            <a:pPr indent="-336550" lvl="1" marL="914400" rtl="0" algn="l">
              <a:lnSpc>
                <a:spcPct val="100000"/>
              </a:lnSpc>
              <a:spcBef>
                <a:spcPts val="0"/>
              </a:spcBef>
              <a:spcAft>
                <a:spcPts val="0"/>
              </a:spcAft>
              <a:buClr>
                <a:schemeClr val="dk1"/>
              </a:buClr>
              <a:buSzPts val="1700"/>
              <a:buChar char="○"/>
            </a:pPr>
            <a:r>
              <a:rPr lang="en-IN" sz="1700"/>
              <a:t> “Binary cross entropy” as a loss function results in smoother convergence of the validation and training loss compared to the “mse” loss function.</a:t>
            </a:r>
            <a:endParaRPr sz="1700"/>
          </a:p>
          <a:p>
            <a:pPr indent="-336550" lvl="1" marL="914400" rtl="0" algn="l">
              <a:lnSpc>
                <a:spcPct val="100000"/>
              </a:lnSpc>
              <a:spcBef>
                <a:spcPts val="0"/>
              </a:spcBef>
              <a:spcAft>
                <a:spcPts val="0"/>
              </a:spcAft>
              <a:buSzPts val="1700"/>
              <a:buChar char="○"/>
            </a:pPr>
            <a:r>
              <a:rPr lang="en-IN" sz="1700"/>
              <a:t>Addition of feature extraction layer improves the model performance but increases the </a:t>
            </a:r>
            <a:endParaRPr sz="1700"/>
          </a:p>
          <a:p>
            <a:pPr indent="0" lvl="0" marL="914400" rtl="0" algn="l">
              <a:lnSpc>
                <a:spcPct val="100000"/>
              </a:lnSpc>
              <a:spcBef>
                <a:spcPts val="0"/>
              </a:spcBef>
              <a:spcAft>
                <a:spcPts val="0"/>
              </a:spcAft>
              <a:buSzPts val="2000"/>
              <a:buNone/>
            </a:pPr>
            <a:r>
              <a:rPr lang="en-IN" sz="1700"/>
              <a:t>number of trainable parameters.</a:t>
            </a:r>
            <a:endParaRPr sz="1700"/>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p57"/>
          <p:cNvSpPr txBox="1"/>
          <p:nvPr>
            <p:ph idx="1" type="body"/>
          </p:nvPr>
        </p:nvSpPr>
        <p:spPr>
          <a:xfrm>
            <a:off x="457050" y="510254"/>
            <a:ext cx="8422800" cy="4215600"/>
          </a:xfrm>
          <a:prstGeom prst="rect">
            <a:avLst/>
          </a:prstGeom>
          <a:noFill/>
          <a:ln>
            <a:noFill/>
          </a:ln>
        </p:spPr>
        <p:txBody>
          <a:bodyPr anchorCtr="0" anchor="t" bIns="0" lIns="0" spcFirstLastPara="1" rIns="0" wrap="square" tIns="0">
            <a:noAutofit/>
          </a:bodyPr>
          <a:lstStyle/>
          <a:p>
            <a:pPr indent="-342900" lvl="0" marL="457200" rtl="0" algn="l">
              <a:lnSpc>
                <a:spcPct val="100000"/>
              </a:lnSpc>
              <a:spcBef>
                <a:spcPts val="400"/>
              </a:spcBef>
              <a:spcAft>
                <a:spcPts val="0"/>
              </a:spcAft>
              <a:buSzPts val="1800"/>
              <a:buChar char="●"/>
            </a:pPr>
            <a:r>
              <a:rPr lang="en-IN" sz="1800"/>
              <a:t>Proposed Model</a:t>
            </a:r>
            <a:endParaRPr sz="1800"/>
          </a:p>
          <a:p>
            <a:pPr indent="0" lvl="0" marL="457200" rtl="0" algn="l">
              <a:lnSpc>
                <a:spcPct val="100000"/>
              </a:lnSpc>
              <a:spcBef>
                <a:spcPts val="400"/>
              </a:spcBef>
              <a:spcAft>
                <a:spcPts val="0"/>
              </a:spcAft>
              <a:buSzPts val="2000"/>
              <a:buNone/>
            </a:pPr>
            <a:r>
              <a:rPr lang="en-IN" sz="1800"/>
              <a:t>PSNR and SSIM values after each stage in the proposed model </a:t>
            </a:r>
            <a:endParaRPr sz="1800"/>
          </a:p>
          <a:p>
            <a:pPr indent="0" lvl="0" marL="457200" rtl="0" algn="l">
              <a:lnSpc>
                <a:spcPct val="100000"/>
              </a:lnSpc>
              <a:spcBef>
                <a:spcPts val="400"/>
              </a:spcBef>
              <a:spcAft>
                <a:spcPts val="0"/>
              </a:spcAft>
              <a:buSzPts val="2000"/>
              <a:buNone/>
            </a:pPr>
            <a:r>
              <a:t/>
            </a:r>
            <a:endParaRPr/>
          </a:p>
        </p:txBody>
      </p:sp>
      <p:sp>
        <p:nvSpPr>
          <p:cNvPr id="914" name="Google Shape;914;p57"/>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Performance Comparison</a:t>
            </a:r>
            <a:endParaRPr/>
          </a:p>
        </p:txBody>
      </p:sp>
      <p:graphicFrame>
        <p:nvGraphicFramePr>
          <p:cNvPr id="915" name="Google Shape;915;p57"/>
          <p:cNvGraphicFramePr/>
          <p:nvPr/>
        </p:nvGraphicFramePr>
        <p:xfrm>
          <a:off x="446100" y="1211400"/>
          <a:ext cx="3000000" cy="3000000"/>
        </p:xfrm>
        <a:graphic>
          <a:graphicData uri="http://schemas.openxmlformats.org/drawingml/2006/table">
            <a:tbl>
              <a:tblPr>
                <a:noFill/>
                <a:tableStyleId>{F797B5EC-8E9D-4817-8C12-07645CCD3CE6}</a:tableStyleId>
              </a:tblPr>
              <a:tblGrid>
                <a:gridCol w="1701000"/>
                <a:gridCol w="1433500"/>
                <a:gridCol w="1457300"/>
                <a:gridCol w="1496125"/>
                <a:gridCol w="1947800"/>
              </a:tblGrid>
              <a:tr h="379375">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t>Metrics</a:t>
                      </a:r>
                      <a:endParaRPr b="1" sz="1400" u="none" cap="none" strike="noStrike"/>
                    </a:p>
                  </a:txBody>
                  <a:tcPr marT="91425" marB="91425" marR="91425" marL="91425"/>
                </a:tc>
                <a:tc gridSpan="3">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Individual Models</a:t>
                      </a:r>
                      <a:endParaRPr b="1" sz="1400" u="none" cap="none" strike="noStrike"/>
                    </a:p>
                  </a:txBody>
                  <a:tcPr marT="91425" marB="91425" marR="91425" marL="91425"/>
                </a:tc>
                <a:tc hMerge="1"/>
                <a:tc hMerge="1"/>
                <a:tc>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Proposed Model</a:t>
                      </a:r>
                      <a:endParaRPr b="1" sz="1400" u="none" cap="none" strike="noStrike"/>
                    </a:p>
                  </a:txBody>
                  <a:tcPr marT="91425" marB="91425" marR="91425" marL="91425"/>
                </a:tc>
              </a:tr>
              <a:tr h="314550">
                <a:tc>
                  <a:txBody>
                    <a:bodyPr/>
                    <a:lstStyle/>
                    <a:p>
                      <a:pPr indent="0" lvl="0" marL="0" marR="0" rtl="0" algn="l">
                        <a:lnSpc>
                          <a:spcPct val="100000"/>
                        </a:lnSpc>
                        <a:spcBef>
                          <a:spcPts val="0"/>
                        </a:spcBef>
                        <a:spcAft>
                          <a:spcPts val="0"/>
                        </a:spcAft>
                        <a:buClr>
                          <a:srgbClr val="000000"/>
                        </a:buClr>
                        <a:buSzPts val="1400"/>
                        <a:buFont typeface="Arial"/>
                        <a:buNone/>
                      </a:pPr>
                      <a:r>
                        <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After SRGAN</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After ESRGAN</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b="1" lang="en-IN" sz="1400" u="none" cap="none" strike="noStrike"/>
                        <a:t>After DAE</a:t>
                      </a:r>
                      <a:endParaRPr b="1"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t/>
                      </a:r>
                      <a:endParaRPr b="1" sz="1400" u="none" cap="none" strike="noStrike"/>
                    </a:p>
                  </a:txBody>
                  <a:tcPr marT="91425" marB="91425" marR="91425" marL="91425"/>
                </a:tc>
              </a:tr>
              <a:tr h="379375">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t>PSNR (image 1)</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54.64</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34.36</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35.36</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35.36</a:t>
                      </a:r>
                      <a:endParaRPr sz="1400" u="none" cap="none" strike="noStrike"/>
                    </a:p>
                  </a:txBody>
                  <a:tcPr marT="91425" marB="91425" marR="91425" marL="91425"/>
                </a:tc>
              </a:tr>
              <a:tr h="379375">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solidFill>
                            <a:schemeClr val="dk1"/>
                          </a:solidFill>
                        </a:rPr>
                        <a:t>SSIM (image 1)</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0.99</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0.87</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0.88</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0.88</a:t>
                      </a:r>
                      <a:endParaRPr sz="1400" u="none" cap="none" strike="noStrike"/>
                    </a:p>
                  </a:txBody>
                  <a:tcPr marT="91425" marB="91425" marR="91425" marL="91425"/>
                </a:tc>
              </a:tr>
              <a:tr h="379375">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solidFill>
                            <a:schemeClr val="dk1"/>
                          </a:solidFill>
                        </a:rPr>
                        <a:t>PSNR (image 2)</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53.07</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36.34</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34.97</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34.97</a:t>
                      </a:r>
                      <a:endParaRPr sz="1400" u="none" cap="none" strike="noStrike"/>
                    </a:p>
                  </a:txBody>
                  <a:tcPr marT="91425" marB="91425" marR="91425" marL="91425"/>
                </a:tc>
              </a:tr>
              <a:tr h="379375">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solidFill>
                            <a:schemeClr val="dk1"/>
                          </a:solidFill>
                        </a:rPr>
                        <a:t>SSIM (image 2)</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0.99</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0.93</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0.91</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0.91</a:t>
                      </a:r>
                      <a:endParaRPr sz="1400" u="none" cap="none" strike="noStrike"/>
                    </a:p>
                  </a:txBody>
                  <a:tcPr marT="91425" marB="91425" marR="91425" marL="91425"/>
                </a:tc>
              </a:tr>
              <a:tr h="379375">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solidFill>
                            <a:schemeClr val="dk1"/>
                          </a:solidFill>
                        </a:rPr>
                        <a:t>PSNR (image 3)</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53.09</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33.64</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35.34</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35.34</a:t>
                      </a:r>
                      <a:endParaRPr sz="1400" u="none" cap="none" strike="noStrike"/>
                    </a:p>
                  </a:txBody>
                  <a:tcPr marT="91425" marB="91425" marR="91425" marL="91425"/>
                </a:tc>
              </a:tr>
              <a:tr h="379375">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solidFill>
                            <a:schemeClr val="dk1"/>
                          </a:solidFill>
                        </a:rPr>
                        <a:t>SSIM (image 3)</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0.99</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0.86</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0.91</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0.91</a:t>
                      </a:r>
                      <a:endParaRPr sz="1400" u="none" cap="none" strike="noStrike"/>
                    </a:p>
                  </a:txBody>
                  <a:tcPr marT="91425" marB="91425" marR="91425" marL="91425"/>
                </a:tc>
              </a:tr>
              <a:tr h="379375">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t>Average PSNR</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53.60</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34.78</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35.22</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35.22</a:t>
                      </a:r>
                      <a:endParaRPr sz="1400" u="none" cap="none" strike="noStrike"/>
                    </a:p>
                  </a:txBody>
                  <a:tcPr marT="91425" marB="91425" marR="91425" marL="91425"/>
                </a:tc>
              </a:tr>
              <a:tr h="379375">
                <a:tc>
                  <a:txBody>
                    <a:bodyPr/>
                    <a:lstStyle/>
                    <a:p>
                      <a:pPr indent="0" lvl="0" marL="0" marR="0" rtl="0" algn="l">
                        <a:lnSpc>
                          <a:spcPct val="100000"/>
                        </a:lnSpc>
                        <a:spcBef>
                          <a:spcPts val="0"/>
                        </a:spcBef>
                        <a:spcAft>
                          <a:spcPts val="0"/>
                        </a:spcAft>
                        <a:buClr>
                          <a:srgbClr val="000000"/>
                        </a:buClr>
                        <a:buSzPts val="1400"/>
                        <a:buFont typeface="Arial"/>
                        <a:buNone/>
                      </a:pPr>
                      <a:r>
                        <a:rPr b="1" lang="en-IN" sz="1400" u="none" cap="none" strike="noStrike"/>
                        <a:t>Average SSIM</a:t>
                      </a:r>
                      <a:endParaRPr b="1"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0.99</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0.89</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0.90</a:t>
                      </a:r>
                      <a:endParaRPr sz="1400" u="none" cap="none" strike="noStrike"/>
                    </a:p>
                  </a:txBody>
                  <a:tcPr marT="91425" marB="91425" marR="91425" marL="91425"/>
                </a:tc>
                <a:tc>
                  <a:txBody>
                    <a:bodyPr/>
                    <a:lstStyle/>
                    <a:p>
                      <a:pPr indent="0" lvl="0" marL="0" marR="0" rtl="0" algn="ctr">
                        <a:lnSpc>
                          <a:spcPct val="100000"/>
                        </a:lnSpc>
                        <a:spcBef>
                          <a:spcPts val="0"/>
                        </a:spcBef>
                        <a:spcAft>
                          <a:spcPts val="0"/>
                        </a:spcAft>
                        <a:buClr>
                          <a:srgbClr val="000000"/>
                        </a:buClr>
                        <a:buSzPts val="1400"/>
                        <a:buFont typeface="Arial"/>
                        <a:buNone/>
                      </a:pPr>
                      <a:r>
                        <a:rPr lang="en-IN" sz="1400" u="none" cap="none" strike="noStrike"/>
                        <a:t>0.90</a:t>
                      </a:r>
                      <a:endParaRPr sz="1400" u="none" cap="none" strike="noStrike"/>
                    </a:p>
                  </a:txBody>
                  <a:tcPr marT="91425" marB="91425" marR="91425" marL="91425"/>
                </a:tc>
              </a:tr>
            </a:tbl>
          </a:graphicData>
        </a:graphic>
      </p:graphicFrame>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sp>
        <p:nvSpPr>
          <p:cNvPr id="920" name="Google Shape;920;p58"/>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Inferences Drawn</a:t>
            </a:r>
            <a:endParaRPr/>
          </a:p>
        </p:txBody>
      </p:sp>
      <p:sp>
        <p:nvSpPr>
          <p:cNvPr id="921" name="Google Shape;921;p58"/>
          <p:cNvSpPr txBox="1"/>
          <p:nvPr>
            <p:ph idx="1" type="body"/>
          </p:nvPr>
        </p:nvSpPr>
        <p:spPr>
          <a:xfrm>
            <a:off x="91850" y="693750"/>
            <a:ext cx="8949900" cy="4296000"/>
          </a:xfrm>
          <a:prstGeom prst="rect">
            <a:avLst/>
          </a:prstGeom>
          <a:noFill/>
          <a:ln>
            <a:noFill/>
          </a:ln>
        </p:spPr>
        <p:txBody>
          <a:bodyPr anchorCtr="0" anchor="t" bIns="0" lIns="0" spcFirstLastPara="1" rIns="0" wrap="square" tIns="0">
            <a:noAutofit/>
          </a:bodyPr>
          <a:lstStyle/>
          <a:p>
            <a:pPr indent="-349250" lvl="0" marL="457200" rtl="0" algn="l">
              <a:lnSpc>
                <a:spcPct val="100000"/>
              </a:lnSpc>
              <a:spcBef>
                <a:spcPts val="400"/>
              </a:spcBef>
              <a:spcAft>
                <a:spcPts val="0"/>
              </a:spcAft>
              <a:buSzPts val="1900"/>
              <a:buChar char="●"/>
            </a:pPr>
            <a:r>
              <a:rPr lang="en-IN" sz="1900"/>
              <a:t>SRGAN:</a:t>
            </a:r>
            <a:endParaRPr sz="1900"/>
          </a:p>
          <a:p>
            <a:pPr indent="-311150" lvl="1" marL="914400" rtl="0" algn="l">
              <a:lnSpc>
                <a:spcPct val="100000"/>
              </a:lnSpc>
              <a:spcBef>
                <a:spcPts val="0"/>
              </a:spcBef>
              <a:spcAft>
                <a:spcPts val="0"/>
              </a:spcAft>
              <a:buSzPts val="1300"/>
              <a:buChar char="○"/>
            </a:pPr>
            <a:r>
              <a:rPr lang="en-IN" sz="1700"/>
              <a:t>It is seen that in SRGAN, the PSNR values increase as the number of epochs increases, indicating that the picture quality increases. </a:t>
            </a:r>
            <a:endParaRPr sz="1700"/>
          </a:p>
          <a:p>
            <a:pPr indent="-311150" lvl="1" marL="914400" rtl="0" algn="l">
              <a:lnSpc>
                <a:spcPct val="100000"/>
              </a:lnSpc>
              <a:spcBef>
                <a:spcPts val="0"/>
              </a:spcBef>
              <a:spcAft>
                <a:spcPts val="0"/>
              </a:spcAft>
              <a:buSzPts val="1300"/>
              <a:buChar char="○"/>
            </a:pPr>
            <a:r>
              <a:rPr lang="en-IN" sz="1700"/>
              <a:t>The SSIM values increases marginally. The SSIM values are in the order of 0.99, indicating near to perfect structural similarity. </a:t>
            </a:r>
            <a:endParaRPr sz="1700"/>
          </a:p>
          <a:p>
            <a:pPr indent="-311150" lvl="1" marL="914400" rtl="0" algn="l">
              <a:lnSpc>
                <a:spcPct val="100000"/>
              </a:lnSpc>
              <a:spcBef>
                <a:spcPts val="0"/>
              </a:spcBef>
              <a:spcAft>
                <a:spcPts val="0"/>
              </a:spcAft>
              <a:buSzPts val="1300"/>
              <a:buChar char="○"/>
            </a:pPr>
            <a:r>
              <a:rPr lang="en-IN" sz="1700"/>
              <a:t>Modified SRGAN model has increased number of layers in both the generator and discriminator blocks. The PSNR values increases which indicates that picture quality is much better. SSIM values still remain in the order of 0.99. </a:t>
            </a:r>
            <a:endParaRPr sz="1700"/>
          </a:p>
          <a:p>
            <a:pPr indent="0" lvl="0" marL="914400" rtl="0" algn="l">
              <a:lnSpc>
                <a:spcPct val="100000"/>
              </a:lnSpc>
              <a:spcBef>
                <a:spcPts val="400"/>
              </a:spcBef>
              <a:spcAft>
                <a:spcPts val="0"/>
              </a:spcAft>
              <a:buSzPts val="2000"/>
              <a:buNone/>
            </a:pPr>
            <a:r>
              <a:t/>
            </a:r>
            <a:endParaRPr sz="1900"/>
          </a:p>
          <a:p>
            <a:pPr indent="-349250" lvl="0" marL="457200" rtl="0" algn="l">
              <a:lnSpc>
                <a:spcPct val="100000"/>
              </a:lnSpc>
              <a:spcBef>
                <a:spcPts val="400"/>
              </a:spcBef>
              <a:spcAft>
                <a:spcPts val="0"/>
              </a:spcAft>
              <a:buSzPts val="1900"/>
              <a:buChar char="●"/>
            </a:pPr>
            <a:r>
              <a:rPr lang="en-IN" sz="1900"/>
              <a:t>ESRGAN:</a:t>
            </a:r>
            <a:endParaRPr sz="1900"/>
          </a:p>
          <a:p>
            <a:pPr indent="-311150" lvl="1" marL="914400" rtl="0" algn="l">
              <a:lnSpc>
                <a:spcPct val="100000"/>
              </a:lnSpc>
              <a:spcBef>
                <a:spcPts val="0"/>
              </a:spcBef>
              <a:spcAft>
                <a:spcPts val="0"/>
              </a:spcAft>
              <a:buSzPts val="1300"/>
              <a:buChar char="○"/>
            </a:pPr>
            <a:r>
              <a:rPr lang="en-IN" sz="1700"/>
              <a:t>The modified model has 2 layers of ESRGAN and a fusion block after each layer and a final fusion block after that, thus creating a total of 3 fusion blocks which has significantly improved the performance of the original ESRGAN model.</a:t>
            </a:r>
            <a:endParaRPr sz="1700"/>
          </a:p>
          <a:p>
            <a:pPr indent="-311150" lvl="1" marL="914400" rtl="0" algn="l">
              <a:lnSpc>
                <a:spcPct val="100000"/>
              </a:lnSpc>
              <a:spcBef>
                <a:spcPts val="0"/>
              </a:spcBef>
              <a:spcAft>
                <a:spcPts val="0"/>
              </a:spcAft>
              <a:buSzPts val="1300"/>
              <a:buChar char="○"/>
            </a:pPr>
            <a:r>
              <a:rPr lang="en-IN" sz="1700"/>
              <a:t>The PSNR and SSIM values are better for the modified model.</a:t>
            </a:r>
            <a:endParaRPr sz="1700"/>
          </a:p>
          <a:p>
            <a:pPr indent="-311150" lvl="1" marL="914400" rtl="0" algn="l">
              <a:lnSpc>
                <a:spcPct val="100000"/>
              </a:lnSpc>
              <a:spcBef>
                <a:spcPts val="0"/>
              </a:spcBef>
              <a:spcAft>
                <a:spcPts val="0"/>
              </a:spcAft>
              <a:buSzPts val="1300"/>
              <a:buChar char="○"/>
            </a:pPr>
            <a:r>
              <a:rPr lang="en-IN" sz="1700"/>
              <a:t>The degree of saturation in images is better in the output produced by the modified model. </a:t>
            </a:r>
            <a:endParaRPr sz="1700"/>
          </a:p>
        </p:txBody>
      </p:sp>
      <p:sp>
        <p:nvSpPr>
          <p:cNvPr id="922" name="Google Shape;922;p58"/>
          <p:cNvSpPr txBox="1"/>
          <p:nvPr/>
        </p:nvSpPr>
        <p:spPr>
          <a:xfrm>
            <a:off x="752188" y="3656575"/>
            <a:ext cx="236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6" name="Shape 926"/>
        <p:cNvGrpSpPr/>
        <p:nvPr/>
      </p:nvGrpSpPr>
      <p:grpSpPr>
        <a:xfrm>
          <a:off x="0" y="0"/>
          <a:ext cx="0" cy="0"/>
          <a:chOff x="0" y="0"/>
          <a:chExt cx="0" cy="0"/>
        </a:xfrm>
      </p:grpSpPr>
      <p:sp>
        <p:nvSpPr>
          <p:cNvPr id="927" name="Google Shape;927;p59"/>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Inferences Drawn</a:t>
            </a:r>
            <a:endParaRPr/>
          </a:p>
        </p:txBody>
      </p:sp>
      <p:sp>
        <p:nvSpPr>
          <p:cNvPr id="928" name="Google Shape;928;p59"/>
          <p:cNvSpPr txBox="1"/>
          <p:nvPr>
            <p:ph idx="1" type="body"/>
          </p:nvPr>
        </p:nvSpPr>
        <p:spPr>
          <a:xfrm>
            <a:off x="183700" y="624550"/>
            <a:ext cx="8909400" cy="4215600"/>
          </a:xfrm>
          <a:prstGeom prst="rect">
            <a:avLst/>
          </a:prstGeom>
          <a:noFill/>
          <a:ln>
            <a:noFill/>
          </a:ln>
        </p:spPr>
        <p:txBody>
          <a:bodyPr anchorCtr="0" anchor="t" bIns="0" lIns="0" spcFirstLastPara="1" rIns="0" wrap="square" tIns="0">
            <a:noAutofit/>
          </a:bodyPr>
          <a:lstStyle/>
          <a:p>
            <a:pPr indent="-355600" lvl="0" marL="457200" rtl="0" algn="l">
              <a:lnSpc>
                <a:spcPct val="100000"/>
              </a:lnSpc>
              <a:spcBef>
                <a:spcPts val="400"/>
              </a:spcBef>
              <a:spcAft>
                <a:spcPts val="0"/>
              </a:spcAft>
              <a:buSzPts val="2000"/>
              <a:buChar char="●"/>
            </a:pPr>
            <a:r>
              <a:rPr lang="en-IN"/>
              <a:t>Autoencoder:</a:t>
            </a:r>
            <a:endParaRPr/>
          </a:p>
          <a:p>
            <a:pPr indent="-317500" lvl="1" marL="914400" rtl="0" algn="l">
              <a:lnSpc>
                <a:spcPct val="100000"/>
              </a:lnSpc>
              <a:spcBef>
                <a:spcPts val="0"/>
              </a:spcBef>
              <a:spcAft>
                <a:spcPts val="0"/>
              </a:spcAft>
              <a:buSzPts val="1400"/>
              <a:buChar char="○"/>
            </a:pPr>
            <a:r>
              <a:rPr lang="en-IN"/>
              <a:t>The PSNR and SSIM values of the Denoising Auto Encoder with and without the feature extraction layer is compared. </a:t>
            </a:r>
            <a:endParaRPr/>
          </a:p>
          <a:p>
            <a:pPr indent="-317500" lvl="1" marL="914400" rtl="0" algn="l">
              <a:lnSpc>
                <a:spcPct val="100000"/>
              </a:lnSpc>
              <a:spcBef>
                <a:spcPts val="0"/>
              </a:spcBef>
              <a:spcAft>
                <a:spcPts val="0"/>
              </a:spcAft>
              <a:buSzPts val="1400"/>
              <a:buChar char="○"/>
            </a:pPr>
            <a:r>
              <a:rPr lang="en-IN"/>
              <a:t>It can be inferred from the values that Feature Extraction Layer improves the performance of the Denoising network even though the visual appeal appears similar.</a:t>
            </a:r>
            <a:endParaRPr/>
          </a:p>
          <a:p>
            <a:pPr indent="0" lvl="0" marL="914400" rtl="0" algn="l">
              <a:lnSpc>
                <a:spcPct val="100000"/>
              </a:lnSpc>
              <a:spcBef>
                <a:spcPts val="400"/>
              </a:spcBef>
              <a:spcAft>
                <a:spcPts val="0"/>
              </a:spcAft>
              <a:buSzPts val="2000"/>
              <a:buNone/>
            </a:pPr>
            <a:r>
              <a:t/>
            </a:r>
            <a:endParaRPr/>
          </a:p>
          <a:p>
            <a:pPr indent="-355600" lvl="0" marL="457200" rtl="0" algn="l">
              <a:lnSpc>
                <a:spcPct val="100000"/>
              </a:lnSpc>
              <a:spcBef>
                <a:spcPts val="400"/>
              </a:spcBef>
              <a:spcAft>
                <a:spcPts val="0"/>
              </a:spcAft>
              <a:buSzPts val="2000"/>
              <a:buChar char="●"/>
            </a:pPr>
            <a:r>
              <a:rPr lang="en-IN"/>
              <a:t>Proposed model:</a:t>
            </a:r>
            <a:endParaRPr/>
          </a:p>
          <a:p>
            <a:pPr indent="-317500" lvl="1" marL="914400" rtl="0" algn="l">
              <a:lnSpc>
                <a:spcPct val="100000"/>
              </a:lnSpc>
              <a:spcBef>
                <a:spcPts val="0"/>
              </a:spcBef>
              <a:spcAft>
                <a:spcPts val="0"/>
              </a:spcAft>
              <a:buSzPts val="1400"/>
              <a:buChar char="○"/>
            </a:pPr>
            <a:r>
              <a:rPr lang="en-IN"/>
              <a:t>Finally, the PSNR and SSIM values of the images after passing through each network, one after the other is compared. </a:t>
            </a:r>
            <a:endParaRPr/>
          </a:p>
          <a:p>
            <a:pPr indent="-317500" lvl="1" marL="914400" rtl="0" algn="l">
              <a:lnSpc>
                <a:spcPct val="100000"/>
              </a:lnSpc>
              <a:spcBef>
                <a:spcPts val="0"/>
              </a:spcBef>
              <a:spcAft>
                <a:spcPts val="0"/>
              </a:spcAft>
              <a:buSzPts val="1400"/>
              <a:buChar char="○"/>
            </a:pPr>
            <a:r>
              <a:rPr lang="en-IN"/>
              <a:t>By comparing the visual quality of the output images along with the PSNR, SSIM values, it can be seen that the proposed model is performing better than the original, individual models being used. </a:t>
            </a:r>
            <a:endParaRPr/>
          </a:p>
          <a:p>
            <a:pPr indent="-317500" lvl="1" marL="914400" rtl="0" algn="l">
              <a:lnSpc>
                <a:spcPct val="100000"/>
              </a:lnSpc>
              <a:spcBef>
                <a:spcPts val="0"/>
              </a:spcBef>
              <a:spcAft>
                <a:spcPts val="0"/>
              </a:spcAft>
              <a:buSzPts val="1400"/>
              <a:buChar char="○"/>
            </a:pPr>
            <a:r>
              <a:rPr lang="en-IN"/>
              <a:t>The blur, noise and saturation levels have significantly reduced as compared to the original input images passed through the proposed model.</a:t>
            </a:r>
            <a:endParaRPr/>
          </a:p>
          <a:p>
            <a:pPr indent="0" lvl="0" marL="0" rtl="0" algn="l">
              <a:lnSpc>
                <a:spcPct val="100000"/>
              </a:lnSpc>
              <a:spcBef>
                <a:spcPts val="400"/>
              </a:spcBef>
              <a:spcAft>
                <a:spcPts val="0"/>
              </a:spcAft>
              <a:buSzPts val="2000"/>
              <a:buNone/>
            </a:pPr>
            <a:r>
              <a:t/>
            </a:r>
            <a:endParaRPr/>
          </a:p>
        </p:txBody>
      </p:sp>
      <p:sp>
        <p:nvSpPr>
          <p:cNvPr id="929" name="Google Shape;929;p59"/>
          <p:cNvSpPr txBox="1"/>
          <p:nvPr/>
        </p:nvSpPr>
        <p:spPr>
          <a:xfrm>
            <a:off x="752188" y="3656575"/>
            <a:ext cx="236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6"/>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92" name="Google Shape;392;p6"/>
          <p:cNvSpPr txBox="1"/>
          <p:nvPr/>
        </p:nvSpPr>
        <p:spPr>
          <a:xfrm>
            <a:off x="458500" y="839000"/>
            <a:ext cx="8430000" cy="282600"/>
          </a:xfrm>
          <a:prstGeom prst="rect">
            <a:avLst/>
          </a:prstGeom>
          <a:noFill/>
          <a:ln>
            <a:noFill/>
          </a:ln>
        </p:spPr>
        <p:txBody>
          <a:bodyPr anchorCtr="0" anchor="t" bIns="0" lIns="0" spcFirstLastPara="1" rIns="0" wrap="square" tIns="5475">
            <a:spAutoFit/>
          </a:bodyPr>
          <a:lstStyle/>
          <a:p>
            <a:pPr indent="0" lvl="0" marL="0" marR="0" rtl="0" algn="just">
              <a:lnSpc>
                <a:spcPct val="115000"/>
              </a:lnSpc>
              <a:spcBef>
                <a:spcPts val="0"/>
              </a:spcBef>
              <a:spcAft>
                <a:spcPts val="0"/>
              </a:spcAft>
              <a:buClr>
                <a:schemeClr val="dk1"/>
              </a:buClr>
              <a:buSzPts val="1100"/>
              <a:buFont typeface="Arial"/>
              <a:buNone/>
            </a:pPr>
            <a:r>
              <a:rPr b="0" i="0" lang="en-IN" sz="1800" u="none" cap="none" strike="noStrike">
                <a:solidFill>
                  <a:schemeClr val="dk1"/>
                </a:solidFill>
                <a:latin typeface="Calibri"/>
                <a:ea typeface="Calibri"/>
                <a:cs typeface="Calibri"/>
                <a:sym typeface="Calibri"/>
              </a:rPr>
              <a:t>Deblurring and Denoising images with outliers using the help of an optimum GAN module.</a:t>
            </a:r>
            <a:endParaRPr b="0" i="0" sz="1800" u="none" cap="none" strike="noStrike">
              <a:solidFill>
                <a:srgbClr val="000000"/>
              </a:solidFill>
              <a:latin typeface="Calibri"/>
              <a:ea typeface="Calibri"/>
              <a:cs typeface="Calibri"/>
              <a:sym typeface="Calibri"/>
            </a:endParaRPr>
          </a:p>
        </p:txBody>
      </p:sp>
      <p:sp>
        <p:nvSpPr>
          <p:cNvPr id="393" name="Google Shape;393;p6"/>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94" name="Google Shape;394;p6"/>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95" name="Google Shape;395;p6"/>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96" name="Google Shape;396;p6"/>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397" name="Google Shape;397;p6"/>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398" name="Google Shape;398;p6"/>
          <p:cNvSpPr txBox="1"/>
          <p:nvPr/>
        </p:nvSpPr>
        <p:spPr>
          <a:xfrm>
            <a:off x="2657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399" name="Google Shape;399;p6"/>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400" name="Google Shape;400;p6"/>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401" name="Google Shape;401;p6"/>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402" name="Google Shape;402;p6"/>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sp>
        <p:nvSpPr>
          <p:cNvPr id="403" name="Google Shape;403;p6"/>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Problem Statement</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60"/>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Analysis of Result</a:t>
            </a:r>
            <a:endParaRPr/>
          </a:p>
        </p:txBody>
      </p:sp>
      <p:sp>
        <p:nvSpPr>
          <p:cNvPr id="935" name="Google Shape;935;p60"/>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355600" lvl="0" marL="457200" rtl="0" algn="l">
              <a:lnSpc>
                <a:spcPct val="100000"/>
              </a:lnSpc>
              <a:spcBef>
                <a:spcPts val="400"/>
              </a:spcBef>
              <a:spcAft>
                <a:spcPts val="0"/>
              </a:spcAft>
              <a:buSzPts val="2000"/>
              <a:buChar char="●"/>
            </a:pPr>
            <a:r>
              <a:rPr lang="en-IN" sz="1600"/>
              <a:t>The output of our model is able to deblur the input image, handle the saturation, and denoise the image as well. </a:t>
            </a:r>
            <a:endParaRPr sz="1600"/>
          </a:p>
          <a:p>
            <a:pPr indent="-355600" lvl="0" marL="457200" rtl="0" algn="l">
              <a:lnSpc>
                <a:spcPct val="100000"/>
              </a:lnSpc>
              <a:spcBef>
                <a:spcPts val="0"/>
              </a:spcBef>
              <a:spcAft>
                <a:spcPts val="0"/>
              </a:spcAft>
              <a:buSzPts val="2000"/>
              <a:buChar char="●"/>
            </a:pPr>
            <a:r>
              <a:rPr lang="en-IN" sz="1600"/>
              <a:t>Here, the output image is not as sharp as the ground truth image. </a:t>
            </a:r>
            <a:endParaRPr sz="1600"/>
          </a:p>
          <a:p>
            <a:pPr indent="-355600" lvl="0" marL="457200" rtl="0" algn="l">
              <a:lnSpc>
                <a:spcPct val="100000"/>
              </a:lnSpc>
              <a:spcBef>
                <a:spcPts val="0"/>
              </a:spcBef>
              <a:spcAft>
                <a:spcPts val="0"/>
              </a:spcAft>
              <a:buSzPts val="2000"/>
              <a:buChar char="●"/>
            </a:pPr>
            <a:r>
              <a:rPr lang="en-IN" sz="1600"/>
              <a:t>As a consequence of hardware limitations, SRGAN could be run only for 10 epochs. By increasing the number of epochs, the output image would have been much sharper. </a:t>
            </a:r>
            <a:endParaRPr sz="1600"/>
          </a:p>
          <a:p>
            <a:pPr indent="-355600" lvl="0" marL="457200" rtl="0" algn="l">
              <a:lnSpc>
                <a:spcPct val="100000"/>
              </a:lnSpc>
              <a:spcBef>
                <a:spcPts val="0"/>
              </a:spcBef>
              <a:spcAft>
                <a:spcPts val="0"/>
              </a:spcAft>
              <a:buSzPts val="2000"/>
              <a:buChar char="●"/>
            </a:pPr>
            <a:r>
              <a:rPr lang="en-IN" sz="1600"/>
              <a:t>The saturation handling network is able to take care of the saturation, as seen in the images. </a:t>
            </a:r>
            <a:endParaRPr sz="1600"/>
          </a:p>
          <a:p>
            <a:pPr indent="-355600" lvl="0" marL="457200" rtl="0" algn="l">
              <a:lnSpc>
                <a:spcPct val="100000"/>
              </a:lnSpc>
              <a:spcBef>
                <a:spcPts val="0"/>
              </a:spcBef>
              <a:spcAft>
                <a:spcPts val="0"/>
              </a:spcAft>
              <a:buSzPts val="2000"/>
              <a:buChar char="●"/>
            </a:pPr>
            <a:r>
              <a:rPr lang="en-IN" sz="1600"/>
              <a:t>The Denoising Autoencoder is also able to successfully able to reduce the amount of noise present in the images.  </a:t>
            </a:r>
            <a:endParaRPr sz="1600"/>
          </a:p>
        </p:txBody>
      </p:sp>
      <p:sp>
        <p:nvSpPr>
          <p:cNvPr id="936" name="Google Shape;936;p60"/>
          <p:cNvSpPr txBox="1"/>
          <p:nvPr/>
        </p:nvSpPr>
        <p:spPr>
          <a:xfrm>
            <a:off x="752188" y="3656575"/>
            <a:ext cx="236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0" name="Shape 940"/>
        <p:cNvGrpSpPr/>
        <p:nvPr/>
      </p:nvGrpSpPr>
      <p:grpSpPr>
        <a:xfrm>
          <a:off x="0" y="0"/>
          <a:ext cx="0" cy="0"/>
          <a:chOff x="0" y="0"/>
          <a:chExt cx="0" cy="0"/>
        </a:xfrm>
      </p:grpSpPr>
      <p:sp>
        <p:nvSpPr>
          <p:cNvPr id="941" name="Google Shape;941;p61"/>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lang="en-IN"/>
              <a:t>Conclusion</a:t>
            </a:r>
            <a:endParaRPr/>
          </a:p>
        </p:txBody>
      </p:sp>
      <p:sp>
        <p:nvSpPr>
          <p:cNvPr id="942" name="Google Shape;942;p61"/>
          <p:cNvSpPr txBox="1"/>
          <p:nvPr>
            <p:ph idx="1" type="body"/>
          </p:nvPr>
        </p:nvSpPr>
        <p:spPr>
          <a:xfrm>
            <a:off x="457050" y="624550"/>
            <a:ext cx="8422800" cy="4215600"/>
          </a:xfrm>
          <a:prstGeom prst="rect">
            <a:avLst/>
          </a:prstGeom>
          <a:noFill/>
          <a:ln>
            <a:noFill/>
          </a:ln>
        </p:spPr>
        <p:txBody>
          <a:bodyPr anchorCtr="0" anchor="t" bIns="0" lIns="0" spcFirstLastPara="1" rIns="0" wrap="square" tIns="0">
            <a:noAutofit/>
          </a:bodyPr>
          <a:lstStyle/>
          <a:p>
            <a:pPr indent="-342900" lvl="0" marL="457200" rtl="0" algn="l">
              <a:lnSpc>
                <a:spcPct val="115000"/>
              </a:lnSpc>
              <a:spcBef>
                <a:spcPts val="1200"/>
              </a:spcBef>
              <a:spcAft>
                <a:spcPts val="0"/>
              </a:spcAft>
              <a:buSzPts val="1800"/>
              <a:buFont typeface="Calibri"/>
              <a:buChar char="●"/>
            </a:pPr>
            <a:r>
              <a:rPr lang="en-IN" sz="1600"/>
              <a:t>In this work, we solved the problem of image deblurring, saturation handling, and denoising by breaking down the problem into three sub-problems. </a:t>
            </a:r>
            <a:endParaRPr/>
          </a:p>
          <a:p>
            <a:pPr indent="-342900" lvl="0" marL="457200" rtl="0" algn="l">
              <a:lnSpc>
                <a:spcPct val="115000"/>
              </a:lnSpc>
              <a:spcBef>
                <a:spcPts val="1200"/>
              </a:spcBef>
              <a:spcAft>
                <a:spcPts val="0"/>
              </a:spcAft>
              <a:buSzPts val="1800"/>
              <a:buFont typeface="Calibri"/>
              <a:buChar char="●"/>
            </a:pPr>
            <a:r>
              <a:rPr lang="en-IN" sz="1600"/>
              <a:t>We have proposed a three-stage architecture which contains three unique parts, i.e. image deblurring, saturation handling, and image denoising. </a:t>
            </a:r>
            <a:endParaRPr/>
          </a:p>
          <a:p>
            <a:pPr indent="-342900" lvl="0" marL="457200" rtl="0" algn="l">
              <a:lnSpc>
                <a:spcPct val="115000"/>
              </a:lnSpc>
              <a:spcBef>
                <a:spcPts val="1200"/>
              </a:spcBef>
              <a:spcAft>
                <a:spcPts val="0"/>
              </a:spcAft>
              <a:buSzPts val="1800"/>
              <a:buFont typeface="Calibri"/>
              <a:buChar char="●"/>
            </a:pPr>
            <a:r>
              <a:rPr lang="en-IN" sz="1600"/>
              <a:t>All three models were trained independently to optimise their performance.</a:t>
            </a:r>
            <a:endParaRPr/>
          </a:p>
          <a:p>
            <a:pPr indent="-342900" lvl="0" marL="457200" rtl="0" algn="l">
              <a:lnSpc>
                <a:spcPct val="115000"/>
              </a:lnSpc>
              <a:spcBef>
                <a:spcPts val="1200"/>
              </a:spcBef>
              <a:spcAft>
                <a:spcPts val="0"/>
              </a:spcAft>
              <a:buSzPts val="1800"/>
              <a:buFont typeface="Calibri"/>
              <a:buChar char="●"/>
            </a:pPr>
            <a:r>
              <a:rPr lang="en-IN" sz="1600"/>
              <a:t>For deblurring of images, a variant of Generative Adversarial Networks known as Super Resolution GAN is used.</a:t>
            </a:r>
            <a:endParaRPr/>
          </a:p>
          <a:p>
            <a:pPr indent="-342900" lvl="0" marL="457200" rtl="0" algn="l">
              <a:lnSpc>
                <a:spcPct val="115000"/>
              </a:lnSpc>
              <a:spcBef>
                <a:spcPts val="1200"/>
              </a:spcBef>
              <a:spcAft>
                <a:spcPts val="0"/>
              </a:spcAft>
              <a:buSzPts val="1800"/>
              <a:buFont typeface="Calibri"/>
              <a:buChar char="●"/>
            </a:pPr>
            <a:r>
              <a:rPr lang="en-IN" sz="1600"/>
              <a:t>The deblurred image is then passed on to modified ESRGAN to handle the outliers present in the deblurred image.</a:t>
            </a:r>
            <a:endParaRPr/>
          </a:p>
          <a:p>
            <a:pPr indent="-342900" lvl="0" marL="457200" rtl="0" algn="l">
              <a:lnSpc>
                <a:spcPct val="115000"/>
              </a:lnSpc>
              <a:spcBef>
                <a:spcPts val="1200"/>
              </a:spcBef>
              <a:spcAft>
                <a:spcPts val="0"/>
              </a:spcAft>
              <a:buSzPts val="1800"/>
              <a:buFont typeface="Calibri"/>
              <a:buChar char="●"/>
            </a:pPr>
            <a:r>
              <a:rPr lang="en-IN" sz="1600"/>
              <a:t>The image while passing through the deblurring and saturation handling network acquires noise which is denoised by the Convolutional Denoising Autoencoders.</a:t>
            </a:r>
            <a:endParaRPr/>
          </a:p>
          <a:p>
            <a:pPr indent="-228600" lvl="0" marL="457200" rtl="0" algn="l">
              <a:lnSpc>
                <a:spcPct val="115000"/>
              </a:lnSpc>
              <a:spcBef>
                <a:spcPts val="1200"/>
              </a:spcBef>
              <a:spcAft>
                <a:spcPts val="0"/>
              </a:spcAft>
              <a:buSzPts val="1800"/>
              <a:buFont typeface="Calibri"/>
              <a:buNone/>
            </a:pPr>
            <a:r>
              <a:t/>
            </a:r>
            <a:endParaRPr sz="1600"/>
          </a:p>
          <a:p>
            <a:pPr indent="0" lvl="0" marL="0" rtl="0" algn="l">
              <a:lnSpc>
                <a:spcPct val="100000"/>
              </a:lnSpc>
              <a:spcBef>
                <a:spcPts val="1200"/>
              </a:spcBef>
              <a:spcAft>
                <a:spcPts val="0"/>
              </a:spcAft>
              <a:buSzPts val="2000"/>
              <a:buNone/>
            </a:pPr>
            <a:r>
              <a:t/>
            </a:r>
            <a:endParaRPr/>
          </a:p>
        </p:txBody>
      </p:sp>
      <p:sp>
        <p:nvSpPr>
          <p:cNvPr id="943" name="Google Shape;943;p61"/>
          <p:cNvSpPr txBox="1"/>
          <p:nvPr/>
        </p:nvSpPr>
        <p:spPr>
          <a:xfrm>
            <a:off x="752188" y="3656575"/>
            <a:ext cx="2365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7" name="Shape 947"/>
        <p:cNvGrpSpPr/>
        <p:nvPr/>
      </p:nvGrpSpPr>
      <p:grpSpPr>
        <a:xfrm>
          <a:off x="0" y="0"/>
          <a:ext cx="0" cy="0"/>
          <a:chOff x="0" y="0"/>
          <a:chExt cx="0" cy="0"/>
        </a:xfrm>
      </p:grpSpPr>
      <p:sp>
        <p:nvSpPr>
          <p:cNvPr id="948" name="Google Shape;948;p62"/>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49" name="Google Shape;949;p62"/>
          <p:cNvSpPr txBox="1"/>
          <p:nvPr/>
        </p:nvSpPr>
        <p:spPr>
          <a:xfrm>
            <a:off x="365823" y="991400"/>
            <a:ext cx="8237700" cy="3134655"/>
          </a:xfrm>
          <a:prstGeom prst="rect">
            <a:avLst/>
          </a:prstGeom>
          <a:noFill/>
          <a:ln>
            <a:noFill/>
          </a:ln>
        </p:spPr>
        <p:txBody>
          <a:bodyPr anchorCtr="0" anchor="t" bIns="0" lIns="0" spcFirstLastPara="1" rIns="0" wrap="square" tIns="5475">
            <a:spAutoFit/>
          </a:bodyPr>
          <a:lstStyle/>
          <a:p>
            <a:pPr indent="-342900" lvl="0" marL="457200" marR="0" rtl="0" algn="l">
              <a:lnSpc>
                <a:spcPct val="115000"/>
              </a:lnSpc>
              <a:spcBef>
                <a:spcPts val="1200"/>
              </a:spcBef>
              <a:spcAft>
                <a:spcPts val="0"/>
              </a:spcAft>
              <a:buClr>
                <a:schemeClr val="dk1"/>
              </a:buClr>
              <a:buSzPts val="1800"/>
              <a:buFont typeface="Calibri"/>
              <a:buChar char="●"/>
            </a:pPr>
            <a:r>
              <a:rPr b="0" i="0" lang="en-IN" sz="1600" u="none" cap="none" strike="noStrike">
                <a:solidFill>
                  <a:schemeClr val="dk1"/>
                </a:solidFill>
                <a:latin typeface="Times New Roman"/>
                <a:ea typeface="Times New Roman"/>
                <a:cs typeface="Times New Roman"/>
                <a:sym typeface="Times New Roman"/>
              </a:rPr>
              <a:t>Gained in depth knowledge about the process of image deblurring</a:t>
            </a:r>
            <a:endParaRPr b="0" i="0" sz="14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chemeClr val="dk1"/>
              </a:buClr>
              <a:buSzPts val="1800"/>
              <a:buFont typeface="Calibri"/>
              <a:buChar char="●"/>
            </a:pPr>
            <a:r>
              <a:rPr b="0" i="0" lang="en-IN" sz="1600" u="none" cap="none" strike="noStrike">
                <a:solidFill>
                  <a:schemeClr val="dk1"/>
                </a:solidFill>
                <a:latin typeface="Times New Roman"/>
                <a:ea typeface="Times New Roman"/>
                <a:cs typeface="Times New Roman"/>
                <a:sym typeface="Times New Roman"/>
              </a:rPr>
              <a:t>Understood and implemented state of the art GAN models</a:t>
            </a:r>
            <a:endParaRPr b="0" i="0" sz="14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chemeClr val="dk1"/>
              </a:buClr>
              <a:buSzPts val="1800"/>
              <a:buFont typeface="Calibri"/>
              <a:buChar char="●"/>
            </a:pPr>
            <a:r>
              <a:rPr b="0" i="0" lang="en-IN" sz="1600" u="none" cap="none" strike="noStrike">
                <a:solidFill>
                  <a:schemeClr val="dk1"/>
                </a:solidFill>
                <a:latin typeface="Times New Roman"/>
                <a:ea typeface="Times New Roman"/>
                <a:cs typeface="Times New Roman"/>
                <a:sym typeface="Times New Roman"/>
              </a:rPr>
              <a:t>Understood and implemented state of the art saturation handling networks and made improvements to them.</a:t>
            </a:r>
            <a:endParaRPr b="0" i="0" sz="14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chemeClr val="dk1"/>
              </a:buClr>
              <a:buSzPts val="1800"/>
              <a:buFont typeface="Calibri"/>
              <a:buChar char="●"/>
            </a:pPr>
            <a:r>
              <a:rPr b="0" i="0" lang="en-IN" sz="1600" u="none" cap="none" strike="noStrike">
                <a:solidFill>
                  <a:schemeClr val="dk1"/>
                </a:solidFill>
                <a:latin typeface="Times New Roman"/>
                <a:ea typeface="Times New Roman"/>
                <a:cs typeface="Times New Roman"/>
                <a:sym typeface="Times New Roman"/>
              </a:rPr>
              <a:t>Understood and implemented state of the art Image denoising architecture and were able to modify it.</a:t>
            </a:r>
            <a:endParaRPr b="0" i="0" sz="1400" u="none" cap="none" strike="noStrike">
              <a:solidFill>
                <a:srgbClr val="000000"/>
              </a:solidFill>
              <a:latin typeface="Arial"/>
              <a:ea typeface="Arial"/>
              <a:cs typeface="Arial"/>
              <a:sym typeface="Arial"/>
            </a:endParaRPr>
          </a:p>
          <a:p>
            <a:pPr indent="-342900" lvl="0" marL="457200" marR="0" rtl="0" algn="l">
              <a:lnSpc>
                <a:spcPct val="115000"/>
              </a:lnSpc>
              <a:spcBef>
                <a:spcPts val="0"/>
              </a:spcBef>
              <a:spcAft>
                <a:spcPts val="0"/>
              </a:spcAft>
              <a:buClr>
                <a:schemeClr val="dk1"/>
              </a:buClr>
              <a:buSzPts val="1800"/>
              <a:buFont typeface="Calibri"/>
              <a:buChar char="●"/>
            </a:pPr>
            <a:r>
              <a:rPr b="0" i="0" lang="en-IN" sz="1600" u="none" cap="none" strike="noStrike">
                <a:solidFill>
                  <a:schemeClr val="dk1"/>
                </a:solidFill>
                <a:latin typeface="Times New Roman"/>
                <a:ea typeface="Times New Roman"/>
                <a:cs typeface="Times New Roman"/>
                <a:sym typeface="Times New Roman"/>
              </a:rPr>
              <a:t>Learnt tensorflow framework.</a:t>
            </a:r>
            <a:endParaRPr b="0" i="0" sz="1400" u="none" cap="none" strike="noStrike">
              <a:solidFill>
                <a:srgbClr val="000000"/>
              </a:solidFill>
              <a:latin typeface="Arial"/>
              <a:ea typeface="Arial"/>
              <a:cs typeface="Arial"/>
              <a:sym typeface="Arial"/>
            </a:endParaRPr>
          </a:p>
          <a:p>
            <a:pPr indent="0" lvl="0" marL="457200" marR="0" rtl="0" algn="just">
              <a:lnSpc>
                <a:spcPct val="101000"/>
              </a:lnSpc>
              <a:spcBef>
                <a:spcPts val="1200"/>
              </a:spcBef>
              <a:spcAft>
                <a:spcPts val="0"/>
              </a:spcAft>
              <a:buClr>
                <a:schemeClr val="dk1"/>
              </a:buClr>
              <a:buSzPts val="1100"/>
              <a:buFont typeface="Arial"/>
              <a:buNone/>
            </a:pPr>
            <a:r>
              <a:t/>
            </a:r>
            <a:endParaRPr b="0" i="0" sz="1800" u="none" cap="none" strike="noStrike">
              <a:solidFill>
                <a:schemeClr val="dk1"/>
              </a:solidFill>
              <a:latin typeface="Calibri"/>
              <a:ea typeface="Calibri"/>
              <a:cs typeface="Calibri"/>
              <a:sym typeface="Calibri"/>
            </a:endParaRPr>
          </a:p>
          <a:p>
            <a:pPr indent="0" lvl="0" marL="457200" marR="0" rtl="0" algn="just">
              <a:lnSpc>
                <a:spcPct val="101000"/>
              </a:lnSpc>
              <a:spcBef>
                <a:spcPts val="0"/>
              </a:spcBef>
              <a:spcAft>
                <a:spcPts val="0"/>
              </a:spcAft>
              <a:buClr>
                <a:schemeClr val="dk1"/>
              </a:buClr>
              <a:buSzPts val="1100"/>
              <a:buFont typeface="Arial"/>
              <a:buNone/>
            </a:pPr>
            <a:r>
              <a:t/>
            </a:r>
            <a:endParaRPr b="0" i="0" sz="1800" u="none" cap="none" strike="noStrike">
              <a:solidFill>
                <a:schemeClr val="dk1"/>
              </a:solidFill>
              <a:latin typeface="Calibri"/>
              <a:ea typeface="Calibri"/>
              <a:cs typeface="Calibri"/>
              <a:sym typeface="Calibri"/>
            </a:endParaRPr>
          </a:p>
          <a:p>
            <a:pPr indent="0" lvl="0" marL="457200" marR="0" rtl="0" algn="just">
              <a:lnSpc>
                <a:spcPct val="101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p:txBody>
      </p:sp>
      <p:sp>
        <p:nvSpPr>
          <p:cNvPr id="950" name="Google Shape;950;p62"/>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51" name="Google Shape;951;p62"/>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52" name="Google Shape;952;p62"/>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53" name="Google Shape;953;p62"/>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54" name="Google Shape;954;p62"/>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955" name="Google Shape;955;p62"/>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956" name="Google Shape;956;p62"/>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957" name="Google Shape;957;p62"/>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958" name="Google Shape;958;p62"/>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959" name="Google Shape;959;p62"/>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sp>
        <p:nvSpPr>
          <p:cNvPr id="960" name="Google Shape;960;p62"/>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b="1" i="0" lang="en-IN" sz="2400">
                <a:solidFill>
                  <a:srgbClr val="005893"/>
                </a:solidFill>
                <a:latin typeface="Times New Roman"/>
                <a:ea typeface="Times New Roman"/>
                <a:cs typeface="Times New Roman"/>
                <a:sym typeface="Times New Roman"/>
              </a:rPr>
              <a:t>Learning Outcomes of the Project </a:t>
            </a:r>
            <a:endParaRPr b="1" i="0" sz="2400">
              <a:solidFill>
                <a:srgbClr val="005893"/>
              </a:solidFill>
              <a:latin typeface="Times New Roman"/>
              <a:ea typeface="Times New Roman"/>
              <a:cs typeface="Times New Roman"/>
              <a:sym typeface="Times New Roman"/>
            </a:endParaRPr>
          </a:p>
          <a:p>
            <a:pPr indent="0" lvl="0" marL="0" rtl="0" algn="ctr">
              <a:lnSpc>
                <a:spcPct val="100000"/>
              </a:lnSpc>
              <a:spcBef>
                <a:spcPts val="0"/>
              </a:spcBef>
              <a:spcAft>
                <a:spcPts val="0"/>
              </a:spcAft>
              <a:buSzPts val="1400"/>
              <a:buNone/>
            </a:pPr>
            <a:r>
              <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sp>
        <p:nvSpPr>
          <p:cNvPr id="965" name="Google Shape;965;p63"/>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66" name="Google Shape;966;p63"/>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67" name="Google Shape;967;p63"/>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68" name="Google Shape;968;p63"/>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69" name="Google Shape;969;p63"/>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70" name="Google Shape;970;p63"/>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971" name="Google Shape;971;p63"/>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972" name="Google Shape;972;p63"/>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973" name="Google Shape;973;p63"/>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974" name="Google Shape;974;p63"/>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975" name="Google Shape;975;p63"/>
          <p:cNvGraphicFramePr/>
          <p:nvPr/>
        </p:nvGraphicFramePr>
        <p:xfrm>
          <a:off x="138633" y="1062056"/>
          <a:ext cx="3000000" cy="3000000"/>
        </p:xfrm>
        <a:graphic>
          <a:graphicData uri="http://schemas.openxmlformats.org/drawingml/2006/table">
            <a:tbl>
              <a:tblPr>
                <a:noFill/>
                <a:tableStyleId>{693AA79B-ACA8-4D3D-950C-69AC206A45DF}</a:tableStyleId>
              </a:tblPr>
              <a:tblGrid>
                <a:gridCol w="1460675"/>
                <a:gridCol w="617325"/>
                <a:gridCol w="616625"/>
                <a:gridCol w="617325"/>
                <a:gridCol w="617325"/>
                <a:gridCol w="617325"/>
                <a:gridCol w="616625"/>
                <a:gridCol w="617325"/>
                <a:gridCol w="617325"/>
                <a:gridCol w="617325"/>
                <a:gridCol w="616625"/>
                <a:gridCol w="617325"/>
                <a:gridCol w="617325"/>
              </a:tblGrid>
              <a:tr h="342925">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gridSpan="4">
                  <a:txBody>
                    <a:bodyPr/>
                    <a:lstStyle/>
                    <a:p>
                      <a:pPr indent="0" lvl="0" marL="0" marR="0" rtl="0" algn="ctr">
                        <a:lnSpc>
                          <a:spcPct val="100000"/>
                        </a:lnSpc>
                        <a:spcBef>
                          <a:spcPts val="0"/>
                        </a:spcBef>
                        <a:spcAft>
                          <a:spcPts val="0"/>
                        </a:spcAft>
                        <a:buClr>
                          <a:schemeClr val="dk1"/>
                        </a:buClr>
                        <a:buSzPts val="1400"/>
                        <a:buFont typeface="Calibri"/>
                        <a:buNone/>
                      </a:pPr>
                      <a:r>
                        <a:rPr b="0" i="0" lang="en-IN" sz="1400" u="none" cap="none" strike="noStrike">
                          <a:solidFill>
                            <a:schemeClr val="dk1"/>
                          </a:solidFill>
                          <a:latin typeface="Calibri"/>
                          <a:ea typeface="Calibri"/>
                          <a:cs typeface="Calibri"/>
                          <a:sym typeface="Calibri"/>
                        </a:rPr>
                        <a:t>April 202</a:t>
                      </a:r>
                      <a:r>
                        <a:rPr lang="en-IN" sz="1400" u="none" cap="none" strike="noStrike">
                          <a:solidFill>
                            <a:schemeClr val="dk1"/>
                          </a:solidFill>
                          <a:latin typeface="Calibri"/>
                          <a:ea typeface="Calibri"/>
                          <a:cs typeface="Calibri"/>
                          <a:sym typeface="Calibri"/>
                        </a:rPr>
                        <a:t>2</a:t>
                      </a:r>
                      <a:endParaRPr sz="600" u="none" cap="none" strike="noStrike"/>
                    </a:p>
                  </a:txBody>
                  <a:tcPr marT="34300" marB="34300" marR="68575" marL="68575" anchor="ctr">
                    <a:lnL cap="flat" cmpd="sng" w="9525">
                      <a:solidFill>
                        <a:srgbClr val="000000"/>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FFC000"/>
                    </a:solidFill>
                  </a:tcPr>
                </a:tc>
                <a:tc hMerge="1"/>
                <a:tc hMerge="1"/>
                <a:tc hMerge="1"/>
                <a:tc gridSpan="4">
                  <a:txBody>
                    <a:bodyPr/>
                    <a:lstStyle/>
                    <a:p>
                      <a:pPr indent="0" lvl="0" marL="0" marR="0" rtl="0" algn="ctr">
                        <a:lnSpc>
                          <a:spcPct val="100000"/>
                        </a:lnSpc>
                        <a:spcBef>
                          <a:spcPts val="0"/>
                        </a:spcBef>
                        <a:spcAft>
                          <a:spcPts val="0"/>
                        </a:spcAft>
                        <a:buClr>
                          <a:schemeClr val="dk1"/>
                        </a:buClr>
                        <a:buSzPts val="1400"/>
                        <a:buFont typeface="Calibri"/>
                        <a:buNone/>
                      </a:pPr>
                      <a:r>
                        <a:rPr b="0" i="0" lang="en-IN" sz="1400" u="none" cap="none" strike="noStrike">
                          <a:solidFill>
                            <a:schemeClr val="dk1"/>
                          </a:solidFill>
                          <a:latin typeface="Calibri"/>
                          <a:ea typeface="Calibri"/>
                          <a:cs typeface="Calibri"/>
                          <a:sym typeface="Calibri"/>
                        </a:rPr>
                        <a:t>May 202</a:t>
                      </a:r>
                      <a:r>
                        <a:rPr lang="en-IN" sz="1400" u="none" cap="none" strike="noStrike">
                          <a:solidFill>
                            <a:schemeClr val="dk1"/>
                          </a:solidFill>
                          <a:latin typeface="Calibri"/>
                          <a:ea typeface="Calibri"/>
                          <a:cs typeface="Calibri"/>
                          <a:sym typeface="Calibri"/>
                        </a:rPr>
                        <a:t>2</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00B050"/>
                    </a:solidFill>
                  </a:tcPr>
                </a:tc>
                <a:tc hMerge="1"/>
                <a:tc hMerge="1"/>
                <a:tc hMerge="1"/>
                <a:tc gridSpan="4">
                  <a:txBody>
                    <a:bodyPr/>
                    <a:lstStyle/>
                    <a:p>
                      <a:pPr indent="0" lvl="0" marL="0" marR="0" rtl="0" algn="ctr">
                        <a:lnSpc>
                          <a:spcPct val="100000"/>
                        </a:lnSpc>
                        <a:spcBef>
                          <a:spcPts val="0"/>
                        </a:spcBef>
                        <a:spcAft>
                          <a:spcPts val="0"/>
                        </a:spcAft>
                        <a:buClr>
                          <a:schemeClr val="dk1"/>
                        </a:buClr>
                        <a:buSzPts val="1400"/>
                        <a:buFont typeface="Calibri"/>
                        <a:buNone/>
                      </a:pPr>
                      <a:r>
                        <a:rPr b="0" i="0" lang="en-IN" sz="1400" u="none" cap="none" strike="noStrike">
                          <a:solidFill>
                            <a:schemeClr val="dk1"/>
                          </a:solidFill>
                          <a:latin typeface="Calibri"/>
                          <a:ea typeface="Calibri"/>
                          <a:cs typeface="Calibri"/>
                          <a:sym typeface="Calibri"/>
                        </a:rPr>
                        <a:t>June 202</a:t>
                      </a:r>
                      <a:r>
                        <a:rPr lang="en-IN" sz="1400" u="none" cap="none" strike="noStrike">
                          <a:solidFill>
                            <a:schemeClr val="dk1"/>
                          </a:solidFill>
                          <a:latin typeface="Calibri"/>
                          <a:ea typeface="Calibri"/>
                          <a:cs typeface="Calibri"/>
                          <a:sym typeface="Calibri"/>
                        </a:rPr>
                        <a:t>2</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0070C0"/>
                    </a:solidFill>
                  </a:tcPr>
                </a:tc>
                <a:tc hMerge="1"/>
                <a:tc hMerge="1"/>
                <a:tc hMerge="1"/>
              </a:tr>
              <a:tr h="342925">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9525">
                      <a:solidFill>
                        <a:srgbClr val="000000"/>
                      </a:solidFill>
                      <a:prstDash val="solid"/>
                      <a:round/>
                      <a:headEnd len="sm" w="sm" type="none"/>
                      <a:tailEnd len="sm" w="sm" type="none"/>
                    </a:lnL>
                    <a:lnR cap="flat" cmpd="sng" w="12700">
                      <a:solidFill>
                        <a:srgbClr val="BFBFBF"/>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01</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02</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03</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04</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01</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02</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03</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04</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01</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02</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03</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chemeClr val="dk1"/>
                        </a:buClr>
                        <a:buSzPts val="900"/>
                        <a:buFont typeface="Calibri"/>
                        <a:buNone/>
                      </a:pPr>
                      <a:r>
                        <a:rPr b="0" i="0" lang="en-IN" sz="900" u="none" cap="none" strike="noStrike">
                          <a:solidFill>
                            <a:schemeClr val="dk1"/>
                          </a:solidFill>
                          <a:latin typeface="Calibri"/>
                          <a:ea typeface="Calibri"/>
                          <a:cs typeface="Calibri"/>
                          <a:sym typeface="Calibri"/>
                        </a:rPr>
                        <a:t>Week 04</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42925">
                <a:tc>
                  <a:txBody>
                    <a:bodyPr/>
                    <a:lstStyle/>
                    <a:p>
                      <a:pPr indent="0" lvl="0" marL="0" marR="0" rtl="0" algn="l">
                        <a:lnSpc>
                          <a:spcPct val="100000"/>
                        </a:lnSpc>
                        <a:spcBef>
                          <a:spcPts val="0"/>
                        </a:spcBef>
                        <a:spcAft>
                          <a:spcPts val="0"/>
                        </a:spcAft>
                        <a:buClr>
                          <a:srgbClr val="FFFFFF"/>
                        </a:buClr>
                        <a:buSzPts val="900"/>
                        <a:buFont typeface="Verdana"/>
                        <a:buNone/>
                      </a:pPr>
                      <a:r>
                        <a:rPr b="0" i="0" lang="en-IN" sz="900" u="none" cap="none" strike="noStrike">
                          <a:solidFill>
                            <a:srgbClr val="FFFFFF"/>
                          </a:solidFill>
                          <a:latin typeface="Verdana"/>
                          <a:ea typeface="Verdana"/>
                          <a:cs typeface="Verdana"/>
                          <a:sym typeface="Verdana"/>
                        </a:rPr>
                        <a:t>Literature Survey</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BFBFBF"/>
                      </a:solidFill>
                      <a:prstDash val="solid"/>
                      <a:round/>
                      <a:headEnd len="sm" w="sm" type="none"/>
                      <a:tailEnd len="sm" w="sm" type="none"/>
                    </a:lnB>
                    <a:solidFill>
                      <a:srgbClr val="595959"/>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42925">
                <a:tc>
                  <a:txBody>
                    <a:bodyPr/>
                    <a:lstStyle/>
                    <a:p>
                      <a:pPr indent="0" lvl="0" marL="0" marR="0" rtl="0" algn="l">
                        <a:lnSpc>
                          <a:spcPct val="100000"/>
                        </a:lnSpc>
                        <a:spcBef>
                          <a:spcPts val="0"/>
                        </a:spcBef>
                        <a:spcAft>
                          <a:spcPts val="0"/>
                        </a:spcAft>
                        <a:buClr>
                          <a:srgbClr val="FFFFFF"/>
                        </a:buClr>
                        <a:buSzPts val="900"/>
                        <a:buFont typeface="Verdana"/>
                        <a:buNone/>
                      </a:pPr>
                      <a:r>
                        <a:rPr b="0" i="0" lang="en-IN" sz="900" u="none" cap="none" strike="noStrike">
                          <a:solidFill>
                            <a:srgbClr val="FFFFFF"/>
                          </a:solidFill>
                          <a:latin typeface="Verdana"/>
                          <a:ea typeface="Verdana"/>
                          <a:cs typeface="Verdana"/>
                          <a:sym typeface="Verdana"/>
                        </a:rPr>
                        <a:t>Specifications study</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595959"/>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42225">
                <a:tc>
                  <a:txBody>
                    <a:bodyPr/>
                    <a:lstStyle/>
                    <a:p>
                      <a:pPr indent="0" lvl="0" marL="0" marR="0" rtl="0" algn="l">
                        <a:lnSpc>
                          <a:spcPct val="100000"/>
                        </a:lnSpc>
                        <a:spcBef>
                          <a:spcPts val="0"/>
                        </a:spcBef>
                        <a:spcAft>
                          <a:spcPts val="0"/>
                        </a:spcAft>
                        <a:buClr>
                          <a:srgbClr val="FFFFFF"/>
                        </a:buClr>
                        <a:buSzPts val="900"/>
                        <a:buFont typeface="Verdana"/>
                        <a:buNone/>
                      </a:pPr>
                      <a:r>
                        <a:rPr b="0" i="0" lang="en-IN" sz="900" u="none" cap="none" strike="noStrike">
                          <a:solidFill>
                            <a:srgbClr val="FFFFFF"/>
                          </a:solidFill>
                          <a:latin typeface="Verdana"/>
                          <a:ea typeface="Verdana"/>
                          <a:cs typeface="Verdana"/>
                          <a:sym typeface="Verdana"/>
                        </a:rPr>
                        <a:t>Architecture study</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595959"/>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42925">
                <a:tc>
                  <a:txBody>
                    <a:bodyPr/>
                    <a:lstStyle/>
                    <a:p>
                      <a:pPr indent="0" lvl="0" marL="0" marR="0" rtl="0" algn="l">
                        <a:lnSpc>
                          <a:spcPct val="100000"/>
                        </a:lnSpc>
                        <a:spcBef>
                          <a:spcPts val="0"/>
                        </a:spcBef>
                        <a:spcAft>
                          <a:spcPts val="0"/>
                        </a:spcAft>
                        <a:buClr>
                          <a:srgbClr val="FFFFFF"/>
                        </a:buClr>
                        <a:buSzPts val="900"/>
                        <a:buFont typeface="Verdana"/>
                        <a:buNone/>
                      </a:pPr>
                      <a:r>
                        <a:rPr b="0" i="0" lang="en-IN" sz="900" u="none" cap="none" strike="noStrike">
                          <a:solidFill>
                            <a:srgbClr val="FFFFFF"/>
                          </a:solidFill>
                          <a:latin typeface="Verdana"/>
                          <a:ea typeface="Verdana"/>
                          <a:cs typeface="Verdana"/>
                          <a:sym typeface="Verdana"/>
                        </a:rPr>
                        <a:t>Design</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595959"/>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45825">
                <a:tc>
                  <a:txBody>
                    <a:bodyPr/>
                    <a:lstStyle/>
                    <a:p>
                      <a:pPr indent="0" lvl="0" marL="0" marR="0" rtl="0" algn="l">
                        <a:lnSpc>
                          <a:spcPct val="100000"/>
                        </a:lnSpc>
                        <a:spcBef>
                          <a:spcPts val="0"/>
                        </a:spcBef>
                        <a:spcAft>
                          <a:spcPts val="0"/>
                        </a:spcAft>
                        <a:buClr>
                          <a:srgbClr val="FFFFFF"/>
                        </a:buClr>
                        <a:buSzPts val="900"/>
                        <a:buFont typeface="Verdana"/>
                        <a:buNone/>
                      </a:pPr>
                      <a:r>
                        <a:rPr b="0" i="0" lang="en-IN" sz="900" u="none" cap="none" strike="noStrike">
                          <a:solidFill>
                            <a:srgbClr val="FFFFFF"/>
                          </a:solidFill>
                          <a:latin typeface="Verdana"/>
                          <a:ea typeface="Verdana"/>
                          <a:cs typeface="Verdana"/>
                          <a:sym typeface="Verdana"/>
                        </a:rPr>
                        <a:t>Development or Implementation</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595959"/>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42925">
                <a:tc>
                  <a:txBody>
                    <a:bodyPr/>
                    <a:lstStyle/>
                    <a:p>
                      <a:pPr indent="0" lvl="0" marL="0" marR="0" rtl="0" algn="l">
                        <a:lnSpc>
                          <a:spcPct val="100000"/>
                        </a:lnSpc>
                        <a:spcBef>
                          <a:spcPts val="0"/>
                        </a:spcBef>
                        <a:spcAft>
                          <a:spcPts val="0"/>
                        </a:spcAft>
                        <a:buClr>
                          <a:srgbClr val="FFFFFF"/>
                        </a:buClr>
                        <a:buSzPts val="900"/>
                        <a:buFont typeface="Verdana"/>
                        <a:buNone/>
                      </a:pPr>
                      <a:r>
                        <a:rPr b="0" i="0" lang="en-IN" sz="900" u="none" cap="none" strike="noStrike">
                          <a:solidFill>
                            <a:srgbClr val="FFFFFF"/>
                          </a:solidFill>
                          <a:latin typeface="Verdana"/>
                          <a:ea typeface="Verdana"/>
                          <a:cs typeface="Verdana"/>
                          <a:sym typeface="Verdana"/>
                        </a:rPr>
                        <a:t>Software study</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595959"/>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42925">
                <a:tc>
                  <a:txBody>
                    <a:bodyPr/>
                    <a:lstStyle/>
                    <a:p>
                      <a:pPr indent="0" lvl="0" marL="0" marR="0" rtl="0" algn="l">
                        <a:lnSpc>
                          <a:spcPct val="100000"/>
                        </a:lnSpc>
                        <a:spcBef>
                          <a:spcPts val="0"/>
                        </a:spcBef>
                        <a:spcAft>
                          <a:spcPts val="0"/>
                        </a:spcAft>
                        <a:buClr>
                          <a:srgbClr val="FFFFFF"/>
                        </a:buClr>
                        <a:buSzPts val="900"/>
                        <a:buFont typeface="Verdana"/>
                        <a:buNone/>
                      </a:pPr>
                      <a:r>
                        <a:rPr b="0" i="0" lang="en-IN" sz="900" u="none" cap="none" strike="noStrike">
                          <a:solidFill>
                            <a:srgbClr val="FFFFFF"/>
                          </a:solidFill>
                          <a:latin typeface="Verdana"/>
                          <a:ea typeface="Verdana"/>
                          <a:cs typeface="Verdana"/>
                          <a:sym typeface="Verdana"/>
                        </a:rPr>
                        <a:t>Supporting courses</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595959"/>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r h="342925">
                <a:tc>
                  <a:txBody>
                    <a:bodyPr/>
                    <a:lstStyle/>
                    <a:p>
                      <a:pPr indent="0" lvl="0" marL="0" marR="0" rtl="0" algn="l">
                        <a:lnSpc>
                          <a:spcPct val="100000"/>
                        </a:lnSpc>
                        <a:spcBef>
                          <a:spcPts val="0"/>
                        </a:spcBef>
                        <a:spcAft>
                          <a:spcPts val="0"/>
                        </a:spcAft>
                        <a:buClr>
                          <a:srgbClr val="FFFFFF"/>
                        </a:buClr>
                        <a:buSzPts val="900"/>
                        <a:buFont typeface="Verdana"/>
                        <a:buNone/>
                      </a:pPr>
                      <a:r>
                        <a:rPr b="0" i="0" lang="en-IN" sz="900" u="none" cap="none" strike="noStrike">
                          <a:solidFill>
                            <a:srgbClr val="FFFFFF"/>
                          </a:solidFill>
                          <a:latin typeface="Verdana"/>
                          <a:ea typeface="Verdana"/>
                          <a:cs typeface="Verdana"/>
                          <a:sym typeface="Verdana"/>
                        </a:rPr>
                        <a:t>Documentation</a:t>
                      </a:r>
                      <a:endParaRPr sz="600" u="none" cap="none" strike="noStrike"/>
                    </a:p>
                  </a:txBody>
                  <a:tcPr marT="34300" marB="34300" marR="68575" marL="68575" anchor="ctr">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rgbClr val="595959"/>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rgbClr val="000000"/>
                        </a:buClr>
                        <a:buSzPts val="800"/>
                        <a:buFont typeface="Arial"/>
                        <a:buNone/>
                      </a:pPr>
                      <a:r>
                        <a:t/>
                      </a:r>
                      <a:endParaRPr sz="800" u="none" cap="none" strike="noStrike">
                        <a:latin typeface="Calibri"/>
                        <a:ea typeface="Calibri"/>
                        <a:cs typeface="Calibri"/>
                        <a:sym typeface="Calibri"/>
                      </a:endParaRPr>
                    </a:p>
                  </a:txBody>
                  <a:tcPr marT="34300" marB="34300" marR="68575" marL="68575">
                    <a:lnL cap="flat" cmpd="sng" w="12700">
                      <a:solidFill>
                        <a:srgbClr val="BFBFBF"/>
                      </a:solidFill>
                      <a:prstDash val="solid"/>
                      <a:round/>
                      <a:headEnd len="sm" w="sm" type="none"/>
                      <a:tailEnd len="sm" w="sm" type="none"/>
                    </a:lnL>
                    <a:lnR cap="flat" cmpd="sng" w="12700">
                      <a:solidFill>
                        <a:srgbClr val="BFBFBF"/>
                      </a:solidFill>
                      <a:prstDash val="solid"/>
                      <a:round/>
                      <a:headEnd len="sm" w="sm" type="none"/>
                      <a:tailEnd len="sm" w="sm" type="none"/>
                    </a:lnR>
                    <a:lnT cap="flat" cmpd="sng" w="12700">
                      <a:solidFill>
                        <a:srgbClr val="BFBFBF"/>
                      </a:solidFill>
                      <a:prstDash val="solid"/>
                      <a:round/>
                      <a:headEnd len="sm" w="sm" type="none"/>
                      <a:tailEnd len="sm" w="sm" type="none"/>
                    </a:lnT>
                    <a:lnB cap="flat" cmpd="sng" w="12700">
                      <a:solidFill>
                        <a:srgbClr val="BFBFBF"/>
                      </a:solidFill>
                      <a:prstDash val="solid"/>
                      <a:round/>
                      <a:headEnd len="sm" w="sm" type="none"/>
                      <a:tailEnd len="sm" w="sm" type="none"/>
                    </a:lnB>
                    <a:solidFill>
                      <a:schemeClr val="lt1"/>
                    </a:solidFill>
                  </a:tcPr>
                </a:tc>
              </a:tr>
            </a:tbl>
          </a:graphicData>
        </a:graphic>
      </p:graphicFrame>
      <p:sp>
        <p:nvSpPr>
          <p:cNvPr id="976" name="Google Shape;976;p63"/>
          <p:cNvSpPr/>
          <p:nvPr/>
        </p:nvSpPr>
        <p:spPr>
          <a:xfrm>
            <a:off x="1867213" y="1793438"/>
            <a:ext cx="875700" cy="242700"/>
          </a:xfrm>
          <a:prstGeom prst="homePlate">
            <a:avLst>
              <a:gd fmla="val 18608" name="adj"/>
            </a:avLst>
          </a:prstGeom>
          <a:solidFill>
            <a:srgbClr val="7030A0"/>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800"/>
              <a:buFont typeface="Calibri"/>
              <a:buNone/>
            </a:pPr>
            <a:r>
              <a:rPr b="1" i="0" lang="en-IN" sz="800" u="none" cap="none" strike="noStrike">
                <a:solidFill>
                  <a:schemeClr val="lt1"/>
                </a:solidFill>
                <a:latin typeface="Arial"/>
                <a:ea typeface="Arial"/>
                <a:cs typeface="Arial"/>
                <a:sym typeface="Arial"/>
              </a:rPr>
              <a:t>Literature Survey</a:t>
            </a:r>
            <a:endParaRPr b="1" i="0" sz="800" u="none" cap="none" strike="noStrike">
              <a:solidFill>
                <a:schemeClr val="lt1"/>
              </a:solidFill>
              <a:latin typeface="Arial"/>
              <a:ea typeface="Arial"/>
              <a:cs typeface="Arial"/>
              <a:sym typeface="Arial"/>
            </a:endParaRPr>
          </a:p>
        </p:txBody>
      </p:sp>
      <p:sp>
        <p:nvSpPr>
          <p:cNvPr id="977" name="Google Shape;977;p63"/>
          <p:cNvSpPr/>
          <p:nvPr/>
        </p:nvSpPr>
        <p:spPr>
          <a:xfrm>
            <a:off x="2509112" y="2139996"/>
            <a:ext cx="875700" cy="242700"/>
          </a:xfrm>
          <a:prstGeom prst="homePlate">
            <a:avLst>
              <a:gd fmla="val 18608" name="adj"/>
            </a:avLst>
          </a:prstGeom>
          <a:solidFill>
            <a:srgbClr val="7030A0"/>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800"/>
              <a:buFont typeface="Calibri"/>
              <a:buNone/>
            </a:pPr>
            <a:r>
              <a:rPr b="1" i="0" lang="en-IN" sz="900" u="none" cap="none" strike="noStrike">
                <a:solidFill>
                  <a:srgbClr val="FFFFFF"/>
                </a:solidFill>
                <a:latin typeface="Calibri"/>
                <a:ea typeface="Calibri"/>
                <a:cs typeface="Calibri"/>
                <a:sym typeface="Calibri"/>
              </a:rPr>
              <a:t>Problem Statement</a:t>
            </a:r>
            <a:endParaRPr b="1" i="0" sz="700" u="none" cap="none" strike="noStrike">
              <a:solidFill>
                <a:srgbClr val="000000"/>
              </a:solidFill>
              <a:latin typeface="Arial"/>
              <a:ea typeface="Arial"/>
              <a:cs typeface="Arial"/>
              <a:sym typeface="Arial"/>
            </a:endParaRPr>
          </a:p>
        </p:txBody>
      </p:sp>
      <p:sp>
        <p:nvSpPr>
          <p:cNvPr id="978" name="Google Shape;978;p63"/>
          <p:cNvSpPr/>
          <p:nvPr/>
        </p:nvSpPr>
        <p:spPr>
          <a:xfrm>
            <a:off x="3696157" y="2470671"/>
            <a:ext cx="1441800" cy="272100"/>
          </a:xfrm>
          <a:prstGeom prst="homePlate">
            <a:avLst>
              <a:gd fmla="val 19561" name="adj"/>
            </a:avLst>
          </a:prstGeom>
          <a:solidFill>
            <a:srgbClr val="868686"/>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FFFFFF"/>
              </a:buClr>
              <a:buSzPts val="800"/>
              <a:buFont typeface="Calibri"/>
              <a:buNone/>
            </a:pPr>
            <a:r>
              <a:rPr b="1" i="0" lang="en-IN" sz="700" u="none" cap="none" strike="noStrike">
                <a:solidFill>
                  <a:schemeClr val="lt1"/>
                </a:solidFill>
                <a:latin typeface="Arial"/>
                <a:ea typeface="Arial"/>
                <a:cs typeface="Arial"/>
                <a:sym typeface="Arial"/>
              </a:rPr>
              <a:t>Choosing of models aligning with problem statement</a:t>
            </a:r>
            <a:endParaRPr b="1" i="0" sz="700" u="none" cap="none" strike="noStrike">
              <a:solidFill>
                <a:schemeClr val="lt1"/>
              </a:solidFill>
              <a:latin typeface="Arial"/>
              <a:ea typeface="Arial"/>
              <a:cs typeface="Arial"/>
              <a:sym typeface="Arial"/>
            </a:endParaRPr>
          </a:p>
        </p:txBody>
      </p:sp>
      <p:sp>
        <p:nvSpPr>
          <p:cNvPr id="979" name="Google Shape;979;p63"/>
          <p:cNvSpPr/>
          <p:nvPr/>
        </p:nvSpPr>
        <p:spPr>
          <a:xfrm>
            <a:off x="4260798" y="2832390"/>
            <a:ext cx="1446900" cy="273000"/>
          </a:xfrm>
          <a:prstGeom prst="homePlate">
            <a:avLst>
              <a:gd fmla="val 19563" name="adj"/>
            </a:avLst>
          </a:prstGeom>
          <a:solidFill>
            <a:srgbClr val="868686"/>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800"/>
              <a:buFont typeface="Calibri"/>
              <a:buNone/>
            </a:pPr>
            <a:r>
              <a:rPr b="1" i="0" lang="en-IN" sz="900" u="none" cap="none" strike="noStrike">
                <a:solidFill>
                  <a:srgbClr val="FFFFFF"/>
                </a:solidFill>
                <a:latin typeface="Calibri"/>
                <a:ea typeface="Calibri"/>
                <a:cs typeface="Calibri"/>
                <a:sym typeface="Calibri"/>
              </a:rPr>
              <a:t>Coming up with the most suitable  architecture </a:t>
            </a:r>
            <a:endParaRPr b="1" i="0" sz="700" u="none" cap="none" strike="noStrike">
              <a:solidFill>
                <a:srgbClr val="000000"/>
              </a:solidFill>
              <a:latin typeface="Arial"/>
              <a:ea typeface="Arial"/>
              <a:cs typeface="Arial"/>
              <a:sym typeface="Arial"/>
            </a:endParaRPr>
          </a:p>
        </p:txBody>
      </p:sp>
      <p:sp>
        <p:nvSpPr>
          <p:cNvPr id="980" name="Google Shape;980;p63"/>
          <p:cNvSpPr/>
          <p:nvPr/>
        </p:nvSpPr>
        <p:spPr>
          <a:xfrm>
            <a:off x="5542431" y="3181115"/>
            <a:ext cx="1447800" cy="272100"/>
          </a:xfrm>
          <a:prstGeom prst="homePlate">
            <a:avLst>
              <a:gd fmla="val 19569" name="adj"/>
            </a:avLst>
          </a:prstGeom>
          <a:solidFill>
            <a:srgbClr val="C00000"/>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800"/>
              <a:buFont typeface="Calibri"/>
              <a:buNone/>
            </a:pPr>
            <a:r>
              <a:rPr b="1" i="0" lang="en-IN" sz="800" u="none" cap="none" strike="noStrike">
                <a:solidFill>
                  <a:srgbClr val="FFFFFF"/>
                </a:solidFill>
                <a:latin typeface="Calibri"/>
                <a:ea typeface="Calibri"/>
                <a:cs typeface="Calibri"/>
                <a:sym typeface="Calibri"/>
              </a:rPr>
              <a:t>Implementation of our model</a:t>
            </a:r>
            <a:endParaRPr b="1" i="0" sz="600" u="none" cap="none" strike="noStrike">
              <a:solidFill>
                <a:srgbClr val="000000"/>
              </a:solidFill>
              <a:latin typeface="Arial"/>
              <a:ea typeface="Arial"/>
              <a:cs typeface="Arial"/>
              <a:sym typeface="Arial"/>
            </a:endParaRPr>
          </a:p>
        </p:txBody>
      </p:sp>
      <p:sp>
        <p:nvSpPr>
          <p:cNvPr id="981" name="Google Shape;981;p63"/>
          <p:cNvSpPr/>
          <p:nvPr/>
        </p:nvSpPr>
        <p:spPr>
          <a:xfrm>
            <a:off x="6990125" y="3487975"/>
            <a:ext cx="1446900" cy="322800"/>
          </a:xfrm>
          <a:prstGeom prst="homePlate">
            <a:avLst>
              <a:gd fmla="val 19563" name="adj"/>
            </a:avLst>
          </a:prstGeom>
          <a:solidFill>
            <a:srgbClr val="C00000"/>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800"/>
              <a:buFont typeface="Calibri"/>
              <a:buNone/>
            </a:pPr>
            <a:r>
              <a:rPr b="1" i="0" lang="en-IN" sz="800" u="none" cap="none" strike="noStrike">
                <a:solidFill>
                  <a:srgbClr val="FFFFFF"/>
                </a:solidFill>
                <a:latin typeface="Calibri"/>
                <a:ea typeface="Calibri"/>
                <a:cs typeface="Calibri"/>
                <a:sym typeface="Calibri"/>
              </a:rPr>
              <a:t>Performance analysis on different inputs, and varying parameters</a:t>
            </a:r>
            <a:endParaRPr b="1" i="0" sz="600" u="none" cap="none" strike="noStrike">
              <a:solidFill>
                <a:srgbClr val="000000"/>
              </a:solidFill>
              <a:latin typeface="Arial"/>
              <a:ea typeface="Arial"/>
              <a:cs typeface="Arial"/>
              <a:sym typeface="Arial"/>
            </a:endParaRPr>
          </a:p>
        </p:txBody>
      </p:sp>
      <p:sp>
        <p:nvSpPr>
          <p:cNvPr id="982" name="Google Shape;982;p63"/>
          <p:cNvSpPr/>
          <p:nvPr/>
        </p:nvSpPr>
        <p:spPr>
          <a:xfrm>
            <a:off x="7887639" y="3856181"/>
            <a:ext cx="878100" cy="273000"/>
          </a:xfrm>
          <a:prstGeom prst="homePlate">
            <a:avLst>
              <a:gd fmla="val 18243" name="adj"/>
            </a:avLst>
          </a:prstGeom>
          <a:solidFill>
            <a:srgbClr val="C00000"/>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FFFFFF"/>
              </a:buClr>
              <a:buSzPts val="800"/>
              <a:buFont typeface="Calibri"/>
              <a:buNone/>
            </a:pPr>
            <a:r>
              <a:t/>
            </a:r>
            <a:endParaRPr b="0" i="0" sz="600" u="none" cap="none" strike="noStrike">
              <a:solidFill>
                <a:srgbClr val="000000"/>
              </a:solidFill>
              <a:latin typeface="Arial"/>
              <a:ea typeface="Arial"/>
              <a:cs typeface="Arial"/>
              <a:sym typeface="Arial"/>
            </a:endParaRPr>
          </a:p>
        </p:txBody>
      </p:sp>
      <p:sp>
        <p:nvSpPr>
          <p:cNvPr id="983" name="Google Shape;983;p63"/>
          <p:cNvSpPr/>
          <p:nvPr/>
        </p:nvSpPr>
        <p:spPr>
          <a:xfrm>
            <a:off x="8127358" y="4173137"/>
            <a:ext cx="878100" cy="273000"/>
          </a:xfrm>
          <a:prstGeom prst="homePlate">
            <a:avLst>
              <a:gd fmla="val 18243" name="adj"/>
            </a:avLst>
          </a:prstGeom>
          <a:solidFill>
            <a:srgbClr val="C00000"/>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FFFFFF"/>
              </a:buClr>
              <a:buSzPts val="800"/>
              <a:buFont typeface="Calibri"/>
              <a:buNone/>
            </a:pPr>
            <a:r>
              <a:rPr b="1" i="0" lang="en-IN" sz="900" u="none" cap="none" strike="noStrike">
                <a:solidFill>
                  <a:srgbClr val="FFFFFF"/>
                </a:solidFill>
                <a:latin typeface="Calibri"/>
                <a:ea typeface="Calibri"/>
                <a:cs typeface="Calibri"/>
                <a:sym typeface="Calibri"/>
              </a:rPr>
              <a:t>Final report preparation</a:t>
            </a:r>
            <a:endParaRPr b="1" i="0" sz="700" u="none" cap="none" strike="noStrike">
              <a:solidFill>
                <a:srgbClr val="000000"/>
              </a:solidFill>
              <a:latin typeface="Arial"/>
              <a:ea typeface="Arial"/>
              <a:cs typeface="Arial"/>
              <a:sym typeface="Arial"/>
            </a:endParaRPr>
          </a:p>
        </p:txBody>
      </p:sp>
      <p:pic>
        <p:nvPicPr>
          <p:cNvPr descr="Flag" id="984" name="Google Shape;984;p63"/>
          <p:cNvPicPr preferRelativeResize="0"/>
          <p:nvPr/>
        </p:nvPicPr>
        <p:blipFill rotWithShape="1">
          <a:blip r:embed="rId4">
            <a:alphaModFix/>
          </a:blip>
          <a:srcRect b="0" l="0" r="0" t="0"/>
          <a:stretch/>
        </p:blipFill>
        <p:spPr>
          <a:xfrm>
            <a:off x="3525032" y="2127722"/>
            <a:ext cx="342948" cy="342948"/>
          </a:xfrm>
          <a:prstGeom prst="rect">
            <a:avLst/>
          </a:prstGeom>
          <a:noFill/>
          <a:ln>
            <a:noFill/>
          </a:ln>
        </p:spPr>
      </p:pic>
      <p:pic>
        <p:nvPicPr>
          <p:cNvPr descr="Flag" id="985" name="Google Shape;985;p63"/>
          <p:cNvPicPr preferRelativeResize="0"/>
          <p:nvPr/>
        </p:nvPicPr>
        <p:blipFill rotWithShape="1">
          <a:blip r:embed="rId4">
            <a:alphaModFix/>
          </a:blip>
          <a:srcRect b="0" l="0" r="0" t="0"/>
          <a:stretch/>
        </p:blipFill>
        <p:spPr>
          <a:xfrm>
            <a:off x="5769154" y="2771743"/>
            <a:ext cx="342948" cy="342226"/>
          </a:xfrm>
          <a:prstGeom prst="rect">
            <a:avLst/>
          </a:prstGeom>
          <a:noFill/>
          <a:ln>
            <a:noFill/>
          </a:ln>
        </p:spPr>
      </p:pic>
      <p:pic>
        <p:nvPicPr>
          <p:cNvPr descr="Flag" id="986" name="Google Shape;986;p63"/>
          <p:cNvPicPr preferRelativeResize="0"/>
          <p:nvPr/>
        </p:nvPicPr>
        <p:blipFill rotWithShape="1">
          <a:blip r:embed="rId4">
            <a:alphaModFix/>
          </a:blip>
          <a:srcRect b="0" l="0" r="0" t="0"/>
          <a:stretch/>
        </p:blipFill>
        <p:spPr>
          <a:xfrm>
            <a:off x="8437116" y="3474245"/>
            <a:ext cx="342948" cy="342226"/>
          </a:xfrm>
          <a:prstGeom prst="rect">
            <a:avLst/>
          </a:prstGeom>
          <a:noFill/>
          <a:ln>
            <a:noFill/>
          </a:ln>
        </p:spPr>
      </p:pic>
      <p:sp>
        <p:nvSpPr>
          <p:cNvPr id="987" name="Google Shape;987;p63"/>
          <p:cNvSpPr txBox="1"/>
          <p:nvPr/>
        </p:nvSpPr>
        <p:spPr>
          <a:xfrm>
            <a:off x="5327261" y="4694418"/>
            <a:ext cx="1662900" cy="161700"/>
          </a:xfrm>
          <a:prstGeom prst="rect">
            <a:avLst/>
          </a:prstGeom>
          <a:noFill/>
          <a:ln>
            <a:noFill/>
          </a:ln>
        </p:spPr>
        <p:txBody>
          <a:bodyPr anchorCtr="0" anchor="t" bIns="34275" lIns="68575" spcFirstLastPara="1" rIns="68575" wrap="square" tIns="34275">
            <a:spAutoFit/>
          </a:bodyPr>
          <a:lstStyle/>
          <a:p>
            <a:pPr indent="0" lvl="0" marL="0" marR="0" rtl="0" algn="l">
              <a:lnSpc>
                <a:spcPct val="100000"/>
              </a:lnSpc>
              <a:spcBef>
                <a:spcPts val="0"/>
              </a:spcBef>
              <a:spcAft>
                <a:spcPts val="0"/>
              </a:spcAft>
              <a:buClr>
                <a:srgbClr val="000000"/>
              </a:buClr>
              <a:buSzPts val="800"/>
              <a:buFont typeface="Calibri"/>
              <a:buNone/>
            </a:pPr>
            <a:r>
              <a:t/>
            </a:r>
            <a:endParaRPr b="0" i="0" sz="600" u="none" cap="none" strike="noStrike">
              <a:solidFill>
                <a:srgbClr val="000000"/>
              </a:solidFill>
              <a:latin typeface="Arial"/>
              <a:ea typeface="Arial"/>
              <a:cs typeface="Arial"/>
              <a:sym typeface="Arial"/>
            </a:endParaRPr>
          </a:p>
        </p:txBody>
      </p:sp>
      <p:sp>
        <p:nvSpPr>
          <p:cNvPr id="988" name="Google Shape;988;p63"/>
          <p:cNvSpPr txBox="1"/>
          <p:nvPr/>
        </p:nvSpPr>
        <p:spPr>
          <a:xfrm>
            <a:off x="131942" y="576153"/>
            <a:ext cx="7850700" cy="3903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rPr b="1" i="0" lang="en-IN" sz="2500" u="none" cap="none" strike="noStrike">
                <a:solidFill>
                  <a:schemeClr val="dk1"/>
                </a:solidFill>
                <a:latin typeface="Calibri"/>
                <a:ea typeface="Calibri"/>
                <a:cs typeface="Calibri"/>
                <a:sym typeface="Calibri"/>
              </a:rPr>
              <a:t>Timeline of the Project</a:t>
            </a:r>
            <a:endParaRPr b="0" i="0" sz="600" u="none" cap="none" strike="noStrike">
              <a:solidFill>
                <a:srgbClr val="000000"/>
              </a:solidFill>
              <a:latin typeface="Arial"/>
              <a:ea typeface="Arial"/>
              <a:cs typeface="Arial"/>
              <a:sym typeface="Aria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64"/>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94" name="Google Shape;994;p64"/>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95" name="Google Shape;995;p64"/>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96" name="Google Shape;996;p64"/>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97" name="Google Shape;997;p64"/>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998" name="Google Shape;998;p64"/>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999" name="Google Shape;999;p64"/>
          <p:cNvSpPr txBox="1"/>
          <p:nvPr/>
        </p:nvSpPr>
        <p:spPr>
          <a:xfrm>
            <a:off x="174778" y="709723"/>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1000" name="Google Shape;1000;p64"/>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1001" name="Google Shape;1001;p64"/>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1002" name="Google Shape;1002;p64"/>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1003" name="Google Shape;1003;p64"/>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1004" name="Google Shape;1004;p64"/>
          <p:cNvGraphicFramePr/>
          <p:nvPr/>
        </p:nvGraphicFramePr>
        <p:xfrm>
          <a:off x="258500" y="947627"/>
          <a:ext cx="3000000" cy="3000000"/>
        </p:xfrm>
        <a:graphic>
          <a:graphicData uri="http://schemas.openxmlformats.org/drawingml/2006/table">
            <a:tbl>
              <a:tblPr>
                <a:noFill/>
                <a:tableStyleId>{693AA79B-ACA8-4D3D-950C-69AC206A45DF}</a:tableStyleId>
              </a:tblPr>
              <a:tblGrid>
                <a:gridCol w="584475"/>
                <a:gridCol w="7432600"/>
                <a:gridCol w="676275"/>
              </a:tblGrid>
              <a:tr h="553925">
                <a:tc>
                  <a:txBody>
                    <a:bodyPr/>
                    <a:lstStyle/>
                    <a:p>
                      <a:pPr indent="0" lvl="0" marL="0" marR="0" rtl="0" algn="l">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Author, Title of paper, Journal</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Year</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593550">
                <a:tc>
                  <a:txBody>
                    <a:bodyPr/>
                    <a:lstStyle/>
                    <a:p>
                      <a:pPr indent="0" lvl="0" marL="0" marR="0" rtl="0" algn="ctr">
                        <a:lnSpc>
                          <a:spcPct val="15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1</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C. Ledig, L. Theis, F. Husz ́ar, et al., “Photo-realistic single image super-resolution using a generative adversarial network,” pp. 105–114, 2017. doi: 10.1109/CVPR. 2017.19.</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5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20</a:t>
                      </a:r>
                      <a:r>
                        <a:rPr lang="en-IN" sz="1300" u="none" cap="none" strike="noStrike">
                          <a:latin typeface="Calibri"/>
                          <a:ea typeface="Calibri"/>
                          <a:cs typeface="Calibri"/>
                          <a:sym typeface="Calibri"/>
                        </a:rPr>
                        <a:t>17</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635950">
                <a:tc>
                  <a:txBody>
                    <a:bodyPr/>
                    <a:lstStyle/>
                    <a:p>
                      <a:pPr indent="0" lvl="0" marL="0" marR="0" rtl="0" algn="ctr">
                        <a:lnSpc>
                          <a:spcPct val="15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2</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X. Wang, K. Yu, S. Wu, et al., “Esrgan: Enhanced super-resolution generative adversarial networks,” in The European Conference on Computer Vision Workshops (ECCVW), 2018.</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2018</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r h="437850">
                <a:tc>
                  <a:txBody>
                    <a:bodyPr/>
                    <a:lstStyle/>
                    <a:p>
                      <a:pPr indent="0" lvl="0" marL="0" marR="0" rtl="0" algn="ctr">
                        <a:lnSpc>
                          <a:spcPct val="15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3</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N. Divakar and R. Venkatesh Babu, “Image denoising via cnns: An adversarial approach,” in Proceedings of the IEEE Conference on Computer Vision and Pattern Recognition (CVPR) Workshops, 2017.</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2017</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593550">
                <a:tc>
                  <a:txBody>
                    <a:bodyPr/>
                    <a:lstStyle/>
                    <a:p>
                      <a:pPr indent="0" lvl="0" marL="0" marR="0" rtl="0" algn="ctr">
                        <a:lnSpc>
                          <a:spcPct val="15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4</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O. Kupyn, V. Budzan, M. Mykhailych, D. Mishkin, and J. Matas, “Deblurgan: Blind motion deblurring using conditional adversarial networks,” in 2018 IEEE/CVF Conference on Computer Vision and Pattern Recognition, 2018, pp. 8183–8192. doi: 10.1109/CVPR.2018.00854.</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2018</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r h="442700">
                <a:tc>
                  <a:txBody>
                    <a:bodyPr/>
                    <a:lstStyle/>
                    <a:p>
                      <a:pPr indent="0" lvl="0" marL="0" marR="0" rtl="0" algn="ctr">
                        <a:lnSpc>
                          <a:spcPct val="15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5</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800"/>
                        <a:buFont typeface="Arial"/>
                        <a:buNone/>
                      </a:pPr>
                      <a:r>
                        <a:rPr lang="en-IN" sz="1200" u="none" cap="none" strike="noStrike">
                          <a:solidFill>
                            <a:schemeClr val="dk1"/>
                          </a:solidFill>
                        </a:rPr>
                        <a:t>X. Xu, J. Pan, Y.-J. Zhang, and M.-H. Yang, “Motion blur kernel estimation via deep learning,” IEEE Transactions on Image Processing, vol. 27, no. 1, pp. 194– 205, 2018. doi: 10.1109/TIP.2017.2753658.</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2018</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bl>
          </a:graphicData>
        </a:graphic>
      </p:graphicFrame>
      <p:sp>
        <p:nvSpPr>
          <p:cNvPr id="1005" name="Google Shape;1005;p64"/>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b="1" i="0" lang="en-IN" sz="2400">
                <a:solidFill>
                  <a:srgbClr val="005893"/>
                </a:solidFill>
                <a:latin typeface="Times New Roman"/>
                <a:ea typeface="Times New Roman"/>
                <a:cs typeface="Times New Roman"/>
                <a:sym typeface="Times New Roman"/>
              </a:rPr>
              <a:t>References</a:t>
            </a:r>
            <a:endParaRPr b="1" i="0" sz="2400">
              <a:solidFill>
                <a:srgbClr val="005893"/>
              </a:solidFill>
              <a:latin typeface="Times New Roman"/>
              <a:ea typeface="Times New Roman"/>
              <a:cs typeface="Times New Roman"/>
              <a:sym typeface="Times New Roman"/>
            </a:endParaRPr>
          </a:p>
          <a:p>
            <a:pPr indent="0" lvl="0" marL="0" rtl="0" algn="ctr">
              <a:lnSpc>
                <a:spcPct val="100000"/>
              </a:lnSpc>
              <a:spcBef>
                <a:spcPts val="0"/>
              </a:spcBef>
              <a:spcAft>
                <a:spcPts val="0"/>
              </a:spcAft>
              <a:buSzPts val="1400"/>
              <a:buNone/>
            </a:pPr>
            <a:r>
              <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9" name="Shape 1009"/>
        <p:cNvGrpSpPr/>
        <p:nvPr/>
      </p:nvGrpSpPr>
      <p:grpSpPr>
        <a:xfrm>
          <a:off x="0" y="0"/>
          <a:ext cx="0" cy="0"/>
          <a:chOff x="0" y="0"/>
          <a:chExt cx="0" cy="0"/>
        </a:xfrm>
      </p:grpSpPr>
      <p:sp>
        <p:nvSpPr>
          <p:cNvPr id="1010" name="Google Shape;1010;p65"/>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11" name="Google Shape;1011;p65"/>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12" name="Google Shape;1012;p65"/>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13" name="Google Shape;1013;p65"/>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14" name="Google Shape;1014;p65"/>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15" name="Google Shape;1015;p65"/>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1016" name="Google Shape;1016;p65"/>
          <p:cNvSpPr txBox="1"/>
          <p:nvPr/>
        </p:nvSpPr>
        <p:spPr>
          <a:xfrm>
            <a:off x="1165378" y="709723"/>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1017" name="Google Shape;1017;p65"/>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1018" name="Google Shape;1018;p65"/>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1019" name="Google Shape;1019;p65"/>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1020" name="Google Shape;1020;p65"/>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1021" name="Google Shape;1021;p65"/>
          <p:cNvGraphicFramePr/>
          <p:nvPr/>
        </p:nvGraphicFramePr>
        <p:xfrm>
          <a:off x="258500" y="947627"/>
          <a:ext cx="3000000" cy="3000000"/>
        </p:xfrm>
        <a:graphic>
          <a:graphicData uri="http://schemas.openxmlformats.org/drawingml/2006/table">
            <a:tbl>
              <a:tblPr>
                <a:noFill/>
                <a:tableStyleId>{693AA79B-ACA8-4D3D-950C-69AC206A45DF}</a:tableStyleId>
              </a:tblPr>
              <a:tblGrid>
                <a:gridCol w="584475"/>
                <a:gridCol w="7432600"/>
                <a:gridCol w="676275"/>
              </a:tblGrid>
              <a:tr h="553925">
                <a:tc>
                  <a:txBody>
                    <a:bodyPr/>
                    <a:lstStyle/>
                    <a:p>
                      <a:pPr indent="0" lvl="0" marL="0" marR="0" rtl="0" algn="l">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Author, Title of paper, Journal</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Year</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5935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6</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B. Zhao, W. Li, and W. Gong, “Deep pyramid generative adversarial network with local and nonlocal similarity features for natural motion image deblurring,” IEEE Access, vol. 7, pp. 185 893–185 907, 2019. doi: 10.1109/ACCESS.2019.2956947.</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5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20</a:t>
                      </a:r>
                      <a:r>
                        <a:rPr lang="en-IN" sz="1300" u="none" cap="none" strike="noStrike">
                          <a:latin typeface="Calibri"/>
                          <a:ea typeface="Calibri"/>
                          <a:cs typeface="Calibri"/>
                          <a:sym typeface="Calibri"/>
                        </a:rPr>
                        <a:t>19</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6359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7</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S. Zheng, Z. Zhu, J. Cheng, Y. Guo, and Y. Zhao, “Edge heuristic gan for non- uniform blind deblurring,” IEEE Signal Processing Letters, vol. 26, no. 10, pp. 1546– 1550, 2019. doi: 10.1109/LSP.2019.2939752.</a:t>
                      </a:r>
                      <a:endParaRPr b="1"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2019</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r h="4378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8</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S. Lim, H. Park, S.-E. Lee, S. Chang, B. Sim, and J. C. Ye, “Cyclegan with a blur kernel for deconvolution microscopy: Optimal transport geometry,” IEEE Transactions on Computational Imaging, vol. 6, pp. 1127–1138, 2020. doi: 10.1109/TCI. 2020.3006735.</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2020</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5935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9</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B. Lu, J.-C. Chen, and R. Chellappa, “Uid-gan: Unsupervised image deblurring via disentangled representations,” IEEE Transactions on Biometrics, Behavior, and Identity Science, vol. 2, no. 1, pp. 26–39, 2020. doi: 10.1109/TBIOM.2019.2959133.</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2020</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r h="44270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10</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T. Kaneko and T. Harada, “Noise robust generative adversarial networks,” in Proceedings of the IEEE/CVF Conference on Computer Vision and Pattern Recognition, 2020.</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2020</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bl>
          </a:graphicData>
        </a:graphic>
      </p:graphicFrame>
      <p:sp>
        <p:nvSpPr>
          <p:cNvPr id="1022" name="Google Shape;1022;p65"/>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b="1" i="0" lang="en-IN" sz="2400">
                <a:solidFill>
                  <a:srgbClr val="005893"/>
                </a:solidFill>
                <a:latin typeface="Times New Roman"/>
                <a:ea typeface="Times New Roman"/>
                <a:cs typeface="Times New Roman"/>
                <a:sym typeface="Times New Roman"/>
              </a:rPr>
              <a:t>References</a:t>
            </a:r>
            <a:endParaRPr b="1" i="0" sz="2400">
              <a:solidFill>
                <a:srgbClr val="005893"/>
              </a:solidFill>
              <a:latin typeface="Times New Roman"/>
              <a:ea typeface="Times New Roman"/>
              <a:cs typeface="Times New Roman"/>
              <a:sym typeface="Times New Roman"/>
            </a:endParaRPr>
          </a:p>
          <a:p>
            <a:pPr indent="0" lvl="0" marL="0" rtl="0" algn="ctr">
              <a:lnSpc>
                <a:spcPct val="100000"/>
              </a:lnSpc>
              <a:spcBef>
                <a:spcPts val="0"/>
              </a:spcBef>
              <a:spcAft>
                <a:spcPts val="0"/>
              </a:spcAft>
              <a:buSzPts val="1400"/>
              <a:buNone/>
            </a:pPr>
            <a:r>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6" name="Shape 1026"/>
        <p:cNvGrpSpPr/>
        <p:nvPr/>
      </p:nvGrpSpPr>
      <p:grpSpPr>
        <a:xfrm>
          <a:off x="0" y="0"/>
          <a:ext cx="0" cy="0"/>
          <a:chOff x="0" y="0"/>
          <a:chExt cx="0" cy="0"/>
        </a:xfrm>
      </p:grpSpPr>
      <p:sp>
        <p:nvSpPr>
          <p:cNvPr id="1027" name="Google Shape;1027;p66"/>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28" name="Google Shape;1028;p66"/>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29" name="Google Shape;1029;p66"/>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30" name="Google Shape;1030;p66"/>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31" name="Google Shape;1031;p66"/>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32" name="Google Shape;1032;p66"/>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1033" name="Google Shape;1033;p66"/>
          <p:cNvSpPr txBox="1"/>
          <p:nvPr/>
        </p:nvSpPr>
        <p:spPr>
          <a:xfrm>
            <a:off x="1165378" y="709723"/>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1034" name="Google Shape;1034;p66"/>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1035" name="Google Shape;1035;p66"/>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1036" name="Google Shape;1036;p66"/>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1037" name="Google Shape;1037;p66"/>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1038" name="Google Shape;1038;p66"/>
          <p:cNvGraphicFramePr/>
          <p:nvPr/>
        </p:nvGraphicFramePr>
        <p:xfrm>
          <a:off x="258500" y="947627"/>
          <a:ext cx="3000000" cy="3000000"/>
        </p:xfrm>
        <a:graphic>
          <a:graphicData uri="http://schemas.openxmlformats.org/drawingml/2006/table">
            <a:tbl>
              <a:tblPr>
                <a:noFill/>
                <a:tableStyleId>{693AA79B-ACA8-4D3D-950C-69AC206A45DF}</a:tableStyleId>
              </a:tblPr>
              <a:tblGrid>
                <a:gridCol w="584475"/>
                <a:gridCol w="7432600"/>
                <a:gridCol w="676275"/>
              </a:tblGrid>
              <a:tr h="553925">
                <a:tc>
                  <a:txBody>
                    <a:bodyPr/>
                    <a:lstStyle/>
                    <a:p>
                      <a:pPr indent="0" lvl="0" marL="0" marR="0" rtl="0" algn="l">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Author, Title of paper, Journal</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Year</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5935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11</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Kaneko, Takuhiro and Harada, Tatsuya, “Blur, noise, and compression robust generative adversarial networks,” in 2021 IEEE/CVF Conference on Computer Vision and Pattern Recognition (CVPR), 2021, pp. 13 574–13 584. doi: 10.1109/CVPR46437.2021.01337.</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5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20</a:t>
                      </a:r>
                      <a:r>
                        <a:rPr lang="en-IN" sz="1300" u="none" cap="none" strike="noStrike">
                          <a:latin typeface="Calibri"/>
                          <a:ea typeface="Calibri"/>
                          <a:cs typeface="Calibri"/>
                          <a:sym typeface="Calibri"/>
                        </a:rPr>
                        <a:t>21</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6359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12</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H. Tomosada, T. Kudo, T. Fujisawa, and M. Ikehara, “Gan-based image deblurring using dct loss with customized datasets,” IEEE Access, vol. 9, pp. 135 224–135 233, 2021. doi: 10.1109/ACCESS.2021.3116194.</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2021</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r h="4378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13</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W. Niu, K. Zhang, W. Luo, and Y. Zhong, “Blind motion deblurring super-resolution: When dynamic spatio-temporal learning meets static image understanding,” IEEE Transactions on Image Processing, vol. 30, pp. 7101–7111, 2021. doi: 10.1109/ TIP.2021.3101402.</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2021</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5935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14</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J. Dong and J. Pan, “Deep outlier handling for image deblurring,” IEEE Transactions on Image Processing, vol. 30, pp. 1799–1811, 2021. doi: 10.1109/TIP.2020. 3048679.</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2020</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r h="44270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15</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A. Karaali, N. Harte, and C. R. Jung, “Deep multi-scale feature learning for defocus blur estimation,” IEEE Transactions on Image Processing, vol. 31, pp. 1097–1106, 2022. doi: 10.1109/TIP.2021.3139243.</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2022</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bl>
          </a:graphicData>
        </a:graphic>
      </p:graphicFrame>
      <p:sp>
        <p:nvSpPr>
          <p:cNvPr id="1039" name="Google Shape;1039;p66"/>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b="1" i="0" lang="en-IN" sz="2400">
                <a:solidFill>
                  <a:srgbClr val="005893"/>
                </a:solidFill>
                <a:latin typeface="Times New Roman"/>
                <a:ea typeface="Times New Roman"/>
                <a:cs typeface="Times New Roman"/>
                <a:sym typeface="Times New Roman"/>
              </a:rPr>
              <a:t>References</a:t>
            </a:r>
            <a:endParaRPr b="1" i="0" sz="2400">
              <a:solidFill>
                <a:srgbClr val="005893"/>
              </a:solidFill>
              <a:latin typeface="Times New Roman"/>
              <a:ea typeface="Times New Roman"/>
              <a:cs typeface="Times New Roman"/>
              <a:sym typeface="Times New Roman"/>
            </a:endParaRPr>
          </a:p>
          <a:p>
            <a:pPr indent="0" lvl="0" marL="0" rtl="0" algn="ctr">
              <a:lnSpc>
                <a:spcPct val="100000"/>
              </a:lnSpc>
              <a:spcBef>
                <a:spcPts val="0"/>
              </a:spcBef>
              <a:spcAft>
                <a:spcPts val="0"/>
              </a:spcAft>
              <a:buSzPts val="1400"/>
              <a:buNone/>
            </a:pPr>
            <a:r>
              <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 name="Shape 1043"/>
        <p:cNvGrpSpPr/>
        <p:nvPr/>
      </p:nvGrpSpPr>
      <p:grpSpPr>
        <a:xfrm>
          <a:off x="0" y="0"/>
          <a:ext cx="0" cy="0"/>
          <a:chOff x="0" y="0"/>
          <a:chExt cx="0" cy="0"/>
        </a:xfrm>
      </p:grpSpPr>
      <p:sp>
        <p:nvSpPr>
          <p:cNvPr id="1044" name="Google Shape;1044;p67"/>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45" name="Google Shape;1045;p67"/>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46" name="Google Shape;1046;p67"/>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47" name="Google Shape;1047;p67"/>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48" name="Google Shape;1048;p67"/>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49" name="Google Shape;1049;p67"/>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1050" name="Google Shape;1050;p67"/>
          <p:cNvSpPr txBox="1"/>
          <p:nvPr/>
        </p:nvSpPr>
        <p:spPr>
          <a:xfrm>
            <a:off x="1165378" y="709723"/>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1051" name="Google Shape;1051;p67"/>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1052" name="Google Shape;1052;p67"/>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1053" name="Google Shape;1053;p67"/>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1054" name="Google Shape;1054;p67"/>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1055" name="Google Shape;1055;p67"/>
          <p:cNvGraphicFramePr/>
          <p:nvPr/>
        </p:nvGraphicFramePr>
        <p:xfrm>
          <a:off x="258500" y="947627"/>
          <a:ext cx="3000000" cy="3000000"/>
        </p:xfrm>
        <a:graphic>
          <a:graphicData uri="http://schemas.openxmlformats.org/drawingml/2006/table">
            <a:tbl>
              <a:tblPr>
                <a:noFill/>
                <a:tableStyleId>{693AA79B-ACA8-4D3D-950C-69AC206A45DF}</a:tableStyleId>
              </a:tblPr>
              <a:tblGrid>
                <a:gridCol w="584475"/>
                <a:gridCol w="7432600"/>
                <a:gridCol w="676275"/>
              </a:tblGrid>
              <a:tr h="553925">
                <a:tc>
                  <a:txBody>
                    <a:bodyPr/>
                    <a:lstStyle/>
                    <a:p>
                      <a:pPr indent="0" lvl="0" marL="0" marR="0" rtl="0" algn="l">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Author, Title of paper, Journal</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Year</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5935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16</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M. Chang, C. Yang, H. Feng, Z. Xu, and Q. Li, “Beyond camera motion blur removing: How to handle outliers in deblurring,” IEEE Transactions on Computational Imaging, vol. 7, pp. 463–474, 2021. doi: 10.1109/TCI.2021.3076886.</a:t>
                      </a:r>
                      <a:endParaRPr sz="1200" u="none" cap="none" strike="noStrike">
                        <a:solidFill>
                          <a:schemeClr val="dk1"/>
                        </a:solidFill>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5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20</a:t>
                      </a:r>
                      <a:r>
                        <a:rPr lang="en-IN" sz="1300" u="none" cap="none" strike="noStrike">
                          <a:latin typeface="Calibri"/>
                          <a:ea typeface="Calibri"/>
                          <a:cs typeface="Calibri"/>
                          <a:sym typeface="Calibri"/>
                        </a:rPr>
                        <a:t>21</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6359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17</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X. Zhang, R. Wang, D. Chen, Y. Zhao, and W. Gao, “Handling outliers by robust m- estimation in blind image deblurring,” IEEE Transactions on Multimedia, vol. 23, pp. 3215–3226, 2021. doi: 10.1109/TMM.2020.3021989.</a:t>
                      </a:r>
                      <a:endParaRPr sz="1200" u="none" cap="none" strike="noStrike">
                        <a:solidFill>
                          <a:schemeClr val="dk1"/>
                        </a:solidFill>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2020</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r h="4378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18</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Z. Zhao, B. Xiong, S. Gai, and L. Wang, “Improved deep multi-patch hierarchical network with nested module for dynamic scene deblurring,” IEEE Access, vol. 8, pp. 62 116–62 126, 2020. doi: 10.1109/ACCESS.2020.2984002.</a:t>
                      </a:r>
                      <a:endParaRPr sz="1200" u="none" cap="none" strike="noStrike">
                        <a:solidFill>
                          <a:schemeClr val="dk1"/>
                        </a:solidFill>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2020</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5935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19</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R. Bhatt, N. Naik, and V. K. Subramanian, “Ssim compliant modeling framework with denoising and deblurring applications,” IEEE Transactions on Image Processing, vol. 30, pp. 2611–2626, 2021. doi: 10.1109/TIP.2021.3053369.</a:t>
                      </a:r>
                      <a:endParaRPr sz="1200" u="none" cap="none" strike="noStrike">
                        <a:solidFill>
                          <a:schemeClr val="dk1"/>
                        </a:solidFill>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2021</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r h="44270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20</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K. Zhang, W. Zuo, Y. Chen, D. Meng, and L. Zhang, “Beyond a gaussian denoiser: Residual learning of deep cnn for image denoising,” IEEE transactions on image processing, vol. 26, no. 7, pp. 3142–3155, 2017.</a:t>
                      </a:r>
                      <a:endParaRPr sz="1200" u="none" cap="none" strike="noStrike">
                        <a:solidFill>
                          <a:schemeClr val="dk1"/>
                        </a:solidFill>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2017</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bl>
          </a:graphicData>
        </a:graphic>
      </p:graphicFrame>
      <p:sp>
        <p:nvSpPr>
          <p:cNvPr id="1056" name="Google Shape;1056;p67"/>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b="1" i="0" lang="en-IN" sz="2400">
                <a:solidFill>
                  <a:srgbClr val="005893"/>
                </a:solidFill>
                <a:latin typeface="Times New Roman"/>
                <a:ea typeface="Times New Roman"/>
                <a:cs typeface="Times New Roman"/>
                <a:sym typeface="Times New Roman"/>
              </a:rPr>
              <a:t>References</a:t>
            </a:r>
            <a:endParaRPr b="1" i="0" sz="2400">
              <a:solidFill>
                <a:srgbClr val="005893"/>
              </a:solidFill>
              <a:latin typeface="Times New Roman"/>
              <a:ea typeface="Times New Roman"/>
              <a:cs typeface="Times New Roman"/>
              <a:sym typeface="Times New Roman"/>
            </a:endParaRPr>
          </a:p>
          <a:p>
            <a:pPr indent="0" lvl="0" marL="0" rtl="0" algn="ctr">
              <a:lnSpc>
                <a:spcPct val="100000"/>
              </a:lnSpc>
              <a:spcBef>
                <a:spcPts val="0"/>
              </a:spcBef>
              <a:spcAft>
                <a:spcPts val="0"/>
              </a:spcAft>
              <a:buSzPts val="1400"/>
              <a:buNone/>
            </a:pPr>
            <a:r>
              <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 name="Shape 1060"/>
        <p:cNvGrpSpPr/>
        <p:nvPr/>
      </p:nvGrpSpPr>
      <p:grpSpPr>
        <a:xfrm>
          <a:off x="0" y="0"/>
          <a:ext cx="0" cy="0"/>
          <a:chOff x="0" y="0"/>
          <a:chExt cx="0" cy="0"/>
        </a:xfrm>
      </p:grpSpPr>
      <p:sp>
        <p:nvSpPr>
          <p:cNvPr id="1061" name="Google Shape;1061;p68"/>
          <p:cNvSpPr txBox="1"/>
          <p:nvPr/>
        </p:nvSpPr>
        <p:spPr>
          <a:xfrm>
            <a:off x="0" y="0"/>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62" name="Google Shape;1062;p68"/>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63" name="Google Shape;1063;p68"/>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64" name="Google Shape;1064;p68"/>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65" name="Google Shape;1065;p68"/>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1066" name="Google Shape;1066;p68"/>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1067" name="Google Shape;1067;p68"/>
          <p:cNvSpPr txBox="1"/>
          <p:nvPr/>
        </p:nvSpPr>
        <p:spPr>
          <a:xfrm>
            <a:off x="1165378" y="709723"/>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1068" name="Google Shape;1068;p68"/>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1069" name="Google Shape;1069;p68"/>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1070" name="Google Shape;1070;p68"/>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1071" name="Google Shape;1071;p68"/>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1072" name="Google Shape;1072;p68"/>
          <p:cNvGraphicFramePr/>
          <p:nvPr/>
        </p:nvGraphicFramePr>
        <p:xfrm>
          <a:off x="258500" y="947627"/>
          <a:ext cx="3000000" cy="3000000"/>
        </p:xfrm>
        <a:graphic>
          <a:graphicData uri="http://schemas.openxmlformats.org/drawingml/2006/table">
            <a:tbl>
              <a:tblPr>
                <a:noFill/>
                <a:tableStyleId>{693AA79B-ACA8-4D3D-950C-69AC206A45DF}</a:tableStyleId>
              </a:tblPr>
              <a:tblGrid>
                <a:gridCol w="584475"/>
                <a:gridCol w="7432600"/>
                <a:gridCol w="676275"/>
              </a:tblGrid>
              <a:tr h="553925">
                <a:tc>
                  <a:txBody>
                    <a:bodyPr/>
                    <a:lstStyle/>
                    <a:p>
                      <a:pPr indent="0" lvl="0" marL="0" marR="0" rtl="0" algn="l">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Author, Title of paper, Journal</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5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Year</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5935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21</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K. Zhang, W. Zuo, and L. Zhang, “Ffdnet: Toward a fast and flexible solution for cnn-based image denoising,” IEEE Transactions on Image Processing, vol. 27, no. 9, pp. 4608–4622, 2018.</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ctr">
                        <a:lnSpc>
                          <a:spcPct val="150000"/>
                        </a:lnSpc>
                        <a:spcBef>
                          <a:spcPts val="0"/>
                        </a:spcBef>
                        <a:spcAft>
                          <a:spcPts val="0"/>
                        </a:spcAft>
                        <a:buClr>
                          <a:srgbClr val="000000"/>
                        </a:buClr>
                        <a:buSzPts val="1300"/>
                        <a:buFont typeface="Calibri"/>
                        <a:buNone/>
                      </a:pPr>
                      <a:r>
                        <a:rPr b="0" i="0" lang="en-IN" sz="1300" u="none" cap="none" strike="noStrike">
                          <a:solidFill>
                            <a:srgbClr val="000000"/>
                          </a:solidFill>
                          <a:latin typeface="Calibri"/>
                          <a:ea typeface="Calibri"/>
                          <a:cs typeface="Calibri"/>
                          <a:sym typeface="Calibri"/>
                        </a:rPr>
                        <a:t>20</a:t>
                      </a:r>
                      <a:r>
                        <a:rPr lang="en-IN" sz="1300" u="none" cap="none" strike="noStrike">
                          <a:latin typeface="Calibri"/>
                          <a:ea typeface="Calibri"/>
                          <a:cs typeface="Calibri"/>
                          <a:sym typeface="Calibri"/>
                        </a:rPr>
                        <a:t>18</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635950">
                <a:tc>
                  <a:txBody>
                    <a:bodyPr/>
                    <a:lstStyle/>
                    <a:p>
                      <a:pPr indent="0" lvl="0" marL="0" marR="0" rtl="0" algn="ctr">
                        <a:lnSpc>
                          <a:spcPct val="15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22</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J. Schmidhuber, “Deep learning in neural networks: An overview,” Neural Net- works, vol. 61, pp. 85–117, 2015. doi: 10.1016/j.neunet.2014.09.003. [Online]. Available: https://doi.org/10.10162Fj.neunet.2014.09.003.</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ctr">
                        <a:lnSpc>
                          <a:spcPct val="100000"/>
                        </a:lnSpc>
                        <a:spcBef>
                          <a:spcPts val="0"/>
                        </a:spcBef>
                        <a:spcAft>
                          <a:spcPts val="0"/>
                        </a:spcAft>
                        <a:buClr>
                          <a:srgbClr val="000000"/>
                        </a:buClr>
                        <a:buSzPts val="800"/>
                        <a:buFont typeface="Arial"/>
                        <a:buNone/>
                      </a:pPr>
                      <a:r>
                        <a:rPr lang="en-IN" sz="1300" u="none" cap="none" strike="noStrike">
                          <a:latin typeface="Calibri"/>
                          <a:ea typeface="Calibri"/>
                          <a:cs typeface="Calibri"/>
                          <a:sym typeface="Calibri"/>
                        </a:rPr>
                        <a:t>2015</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r h="635950">
                <a:tc>
                  <a:txBody>
                    <a:bodyPr/>
                    <a:lstStyle/>
                    <a:p>
                      <a:pPr indent="0" lvl="0" marL="0" marR="0" rtl="0" algn="ctr">
                        <a:lnSpc>
                          <a:spcPct val="150000"/>
                        </a:lnSpc>
                        <a:spcBef>
                          <a:spcPts val="0"/>
                        </a:spcBef>
                        <a:spcAft>
                          <a:spcPts val="0"/>
                        </a:spcAft>
                        <a:buClr>
                          <a:srgbClr val="000000"/>
                        </a:buClr>
                        <a:buSzPts val="1300"/>
                        <a:buFont typeface="Arial"/>
                        <a:buNone/>
                      </a:pPr>
                      <a:r>
                        <a:rPr lang="en-IN" sz="1300" u="none" cap="none" strike="noStrike">
                          <a:latin typeface="Calibri"/>
                          <a:ea typeface="Calibri"/>
                          <a:cs typeface="Calibri"/>
                          <a:sym typeface="Calibri"/>
                        </a:rPr>
                        <a:t>23</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rgbClr val="000000"/>
                        </a:buClr>
                        <a:buSzPts val="1200"/>
                        <a:buFont typeface="Arial"/>
                        <a:buNone/>
                      </a:pPr>
                      <a:r>
                        <a:rPr lang="en-IN" sz="1200" u="none" cap="none" strike="noStrike">
                          <a:solidFill>
                            <a:schemeClr val="dk1"/>
                          </a:solidFill>
                        </a:rPr>
                        <a:t>D. Bank, N. Koenigstein, and R. Giryes, Autoencoders, 2020. doi: 10 . 48550 / ARXIV.2003.05991. [Online]. Available: https://arxiv.org/abs/2003.05991.</a:t>
                      </a:r>
                      <a:endParaRPr sz="1200" u="none" cap="none" strike="noStrike">
                        <a:solidFill>
                          <a:schemeClr val="dk1"/>
                        </a:solidFill>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IN" sz="1300" u="none" cap="none" strike="noStrike">
                          <a:latin typeface="Calibri"/>
                          <a:ea typeface="Calibri"/>
                          <a:cs typeface="Calibri"/>
                          <a:sym typeface="Calibri"/>
                        </a:rPr>
                        <a:t>2020</a:t>
                      </a:r>
                      <a:endParaRPr sz="1300" u="none" cap="none" strike="noStrike">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bl>
          </a:graphicData>
        </a:graphic>
      </p:graphicFrame>
      <p:sp>
        <p:nvSpPr>
          <p:cNvPr id="1073" name="Google Shape;1073;p68"/>
          <p:cNvSpPr txBox="1"/>
          <p:nvPr>
            <p:ph type="title"/>
          </p:nvPr>
        </p:nvSpPr>
        <p:spPr>
          <a:xfrm>
            <a:off x="1559100" y="127575"/>
            <a:ext cx="5771700" cy="3693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1400"/>
              <a:buNone/>
            </a:pPr>
            <a:r>
              <a:rPr b="1" i="0" lang="en-IN" sz="2400">
                <a:solidFill>
                  <a:srgbClr val="005893"/>
                </a:solidFill>
                <a:latin typeface="Times New Roman"/>
                <a:ea typeface="Times New Roman"/>
                <a:cs typeface="Times New Roman"/>
                <a:sym typeface="Times New Roman"/>
              </a:rPr>
              <a:t>References</a:t>
            </a:r>
            <a:endParaRPr b="1" i="0" sz="2400">
              <a:solidFill>
                <a:srgbClr val="005893"/>
              </a:solidFill>
              <a:latin typeface="Times New Roman"/>
              <a:ea typeface="Times New Roman"/>
              <a:cs typeface="Times New Roman"/>
              <a:sym typeface="Times New Roman"/>
            </a:endParaRPr>
          </a:p>
          <a:p>
            <a:pPr indent="0" lvl="0" marL="0" rtl="0" algn="ctr">
              <a:lnSpc>
                <a:spcPct val="100000"/>
              </a:lnSpc>
              <a:spcBef>
                <a:spcPts val="0"/>
              </a:spcBef>
              <a:spcAft>
                <a:spcPts val="0"/>
              </a:spcAft>
              <a:buSzPts val="14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7"/>
          <p:cNvSpPr txBox="1"/>
          <p:nvPr/>
        </p:nvSpPr>
        <p:spPr>
          <a:xfrm>
            <a:off x="0" y="27436"/>
            <a:ext cx="9144000" cy="5143500"/>
          </a:xfrm>
          <a:prstGeom prst="rect">
            <a:avLst/>
          </a:prstGeom>
          <a:solidFill>
            <a:schemeClr val="lt1">
              <a:alpha val="96470"/>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09" name="Google Shape;409;p7"/>
          <p:cNvSpPr txBox="1"/>
          <p:nvPr/>
        </p:nvSpPr>
        <p:spPr>
          <a:xfrm>
            <a:off x="832002" y="991397"/>
            <a:ext cx="7048500" cy="1557000"/>
          </a:xfrm>
          <a:prstGeom prst="rect">
            <a:avLst/>
          </a:prstGeom>
          <a:noFill/>
          <a:ln>
            <a:noFill/>
          </a:ln>
        </p:spPr>
        <p:txBody>
          <a:bodyPr anchorCtr="0" anchor="t" bIns="0" lIns="0" spcFirstLastPara="1" rIns="0" wrap="square" tIns="5475">
            <a:spAutoFit/>
          </a:bodyPr>
          <a:lstStyle/>
          <a:p>
            <a:pPr indent="-342900" lvl="0" marL="457200" marR="0" rtl="0" algn="just">
              <a:lnSpc>
                <a:spcPct val="115000"/>
              </a:lnSpc>
              <a:spcBef>
                <a:spcPts val="0"/>
              </a:spcBef>
              <a:spcAft>
                <a:spcPts val="0"/>
              </a:spcAft>
              <a:buClr>
                <a:schemeClr val="dk1"/>
              </a:buClr>
              <a:buSzPts val="1800"/>
              <a:buFont typeface="Calibri"/>
              <a:buChar char="•"/>
            </a:pPr>
            <a:r>
              <a:rPr b="0" i="0" lang="en-IN" sz="1800" u="none" cap="none" strike="noStrike">
                <a:solidFill>
                  <a:schemeClr val="dk1"/>
                </a:solidFill>
                <a:latin typeface="Calibri"/>
                <a:ea typeface="Calibri"/>
                <a:cs typeface="Calibri"/>
                <a:sym typeface="Calibri"/>
              </a:rPr>
              <a:t>To use the optimum GAN module for deblurring images.</a:t>
            </a:r>
            <a:endParaRPr b="0" i="0" sz="1800" u="none" cap="none" strike="noStrike">
              <a:solidFill>
                <a:schemeClr val="dk1"/>
              </a:solidFill>
              <a:latin typeface="Calibri"/>
              <a:ea typeface="Calibri"/>
              <a:cs typeface="Calibri"/>
              <a:sym typeface="Calibri"/>
            </a:endParaRPr>
          </a:p>
          <a:p>
            <a:pPr indent="-342900" lvl="0" marL="457200" marR="0" rtl="0" algn="just">
              <a:lnSpc>
                <a:spcPct val="115000"/>
              </a:lnSpc>
              <a:spcBef>
                <a:spcPts val="0"/>
              </a:spcBef>
              <a:spcAft>
                <a:spcPts val="0"/>
              </a:spcAft>
              <a:buClr>
                <a:schemeClr val="dk1"/>
              </a:buClr>
              <a:buSzPts val="1800"/>
              <a:buFont typeface="Calibri"/>
              <a:buChar char="•"/>
            </a:pPr>
            <a:r>
              <a:rPr b="0" i="0" lang="en-IN" sz="1800" u="none" cap="none" strike="noStrike">
                <a:solidFill>
                  <a:schemeClr val="dk1"/>
                </a:solidFill>
                <a:latin typeface="Calibri"/>
                <a:ea typeface="Calibri"/>
                <a:cs typeface="Calibri"/>
                <a:sym typeface="Calibri"/>
              </a:rPr>
              <a:t>To handle outliers (eg: saturation) while deblurring. </a:t>
            </a:r>
            <a:endParaRPr b="0" i="0" sz="1400" u="none" cap="none" strike="noStrike">
              <a:solidFill>
                <a:srgbClr val="000000"/>
              </a:solidFill>
              <a:latin typeface="Arial"/>
              <a:ea typeface="Arial"/>
              <a:cs typeface="Arial"/>
              <a:sym typeface="Arial"/>
            </a:endParaRPr>
          </a:p>
          <a:p>
            <a:pPr indent="-342900" lvl="0" marL="457200" marR="0" rtl="0" algn="just">
              <a:lnSpc>
                <a:spcPct val="115000"/>
              </a:lnSpc>
              <a:spcBef>
                <a:spcPts val="0"/>
              </a:spcBef>
              <a:spcAft>
                <a:spcPts val="0"/>
              </a:spcAft>
              <a:buClr>
                <a:schemeClr val="dk1"/>
              </a:buClr>
              <a:buSzPts val="1800"/>
              <a:buFont typeface="Calibri"/>
              <a:buChar char="•"/>
            </a:pPr>
            <a:r>
              <a:rPr b="0" i="0" lang="en-IN" sz="1800" u="none" cap="none" strike="noStrike">
                <a:solidFill>
                  <a:schemeClr val="dk1"/>
                </a:solidFill>
                <a:latin typeface="Calibri"/>
                <a:ea typeface="Calibri"/>
                <a:cs typeface="Calibri"/>
                <a:sym typeface="Calibri"/>
              </a:rPr>
              <a:t>To use traditional denoising networks for image denoising.</a:t>
            </a:r>
            <a:endParaRPr b="0" i="0" sz="1800" u="none" cap="none" strike="noStrike">
              <a:solidFill>
                <a:schemeClr val="dk1"/>
              </a:solidFill>
              <a:latin typeface="Calibri"/>
              <a:ea typeface="Calibri"/>
              <a:cs typeface="Calibri"/>
              <a:sym typeface="Calibri"/>
            </a:endParaRPr>
          </a:p>
          <a:p>
            <a:pPr indent="-342900" lvl="0" marL="457200" marR="0" rtl="0" algn="just">
              <a:lnSpc>
                <a:spcPct val="115000"/>
              </a:lnSpc>
              <a:spcBef>
                <a:spcPts val="0"/>
              </a:spcBef>
              <a:spcAft>
                <a:spcPts val="0"/>
              </a:spcAft>
              <a:buClr>
                <a:schemeClr val="dk1"/>
              </a:buClr>
              <a:buSzPts val="1800"/>
              <a:buFont typeface="Calibri"/>
              <a:buChar char="•"/>
            </a:pPr>
            <a:r>
              <a:rPr b="0" i="0" lang="en-IN" sz="1800" u="none" cap="none" strike="noStrike">
                <a:solidFill>
                  <a:schemeClr val="dk1"/>
                </a:solidFill>
                <a:latin typeface="Calibri"/>
                <a:ea typeface="Calibri"/>
                <a:cs typeface="Calibri"/>
                <a:sym typeface="Calibri"/>
              </a:rPr>
              <a:t>To combine all the three architectures to obtain the final working model.</a:t>
            </a:r>
            <a:endParaRPr b="0" i="0" sz="1800" u="none" cap="none" strike="noStrike">
              <a:solidFill>
                <a:schemeClr val="dk1"/>
              </a:solidFill>
              <a:latin typeface="Calibri"/>
              <a:ea typeface="Calibri"/>
              <a:cs typeface="Calibri"/>
              <a:sym typeface="Calibri"/>
            </a:endParaRPr>
          </a:p>
        </p:txBody>
      </p:sp>
      <p:sp>
        <p:nvSpPr>
          <p:cNvPr id="410" name="Google Shape;410;p7"/>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11" name="Google Shape;411;p7"/>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12" name="Google Shape;412;p7"/>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13" name="Google Shape;413;p7"/>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14" name="Google Shape;414;p7"/>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415" name="Google Shape;415;p7"/>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416" name="Google Shape;416;p7"/>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417" name="Google Shape;417;p7"/>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418" name="Google Shape;418;p7"/>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419" name="Google Shape;419;p7"/>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sp>
        <p:nvSpPr>
          <p:cNvPr id="420" name="Google Shape;420;p7"/>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Objectives of the Project</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8"/>
          <p:cNvSpPr txBox="1"/>
          <p:nvPr/>
        </p:nvSpPr>
        <p:spPr>
          <a:xfrm>
            <a:off x="0" y="0"/>
            <a:ext cx="9144000" cy="5143500"/>
          </a:xfrm>
          <a:prstGeom prst="rect">
            <a:avLst/>
          </a:prstGeom>
          <a:solidFill>
            <a:schemeClr val="lt1">
              <a:alpha val="97254"/>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26" name="Google Shape;426;p8"/>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27" name="Google Shape;427;p8"/>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28" name="Google Shape;428;p8"/>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29" name="Google Shape;429;p8"/>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30" name="Google Shape;430;p8"/>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431" name="Google Shape;431;p8"/>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432" name="Google Shape;432;p8"/>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433" name="Google Shape;433;p8"/>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434" name="Google Shape;434;p8"/>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435" name="Google Shape;435;p8"/>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436" name="Google Shape;436;p8"/>
          <p:cNvGraphicFramePr/>
          <p:nvPr/>
        </p:nvGraphicFramePr>
        <p:xfrm>
          <a:off x="64359" y="1282664"/>
          <a:ext cx="3000000" cy="3000000"/>
        </p:xfrm>
        <a:graphic>
          <a:graphicData uri="http://schemas.openxmlformats.org/drawingml/2006/table">
            <a:tbl>
              <a:tblPr>
                <a:noFill/>
                <a:tableStyleId>{693AA79B-ACA8-4D3D-950C-69AC206A45DF}</a:tableStyleId>
              </a:tblPr>
              <a:tblGrid>
                <a:gridCol w="688925"/>
                <a:gridCol w="4939300"/>
                <a:gridCol w="3387125"/>
              </a:tblGrid>
              <a:tr h="646175">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Paper Title, Journal Name, Year </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Major findings / observations</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273300">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1</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just">
                        <a:lnSpc>
                          <a:spcPct val="100000"/>
                        </a:lnSpc>
                        <a:spcBef>
                          <a:spcPts val="0"/>
                        </a:spcBef>
                        <a:spcAft>
                          <a:spcPts val="0"/>
                        </a:spcAft>
                        <a:buClr>
                          <a:srgbClr val="000000"/>
                        </a:buClr>
                        <a:buSzPts val="1300"/>
                        <a:buFont typeface="Calibri"/>
                        <a:buNone/>
                      </a:pPr>
                      <a:r>
                        <a:rPr lang="en-IN" sz="1300" u="none" cap="none" strike="noStrike">
                          <a:solidFill>
                            <a:srgbClr val="1A1A1A"/>
                          </a:solidFill>
                          <a:latin typeface="Calibri"/>
                          <a:ea typeface="Calibri"/>
                          <a:cs typeface="Calibri"/>
                          <a:sym typeface="Calibri"/>
                        </a:rPr>
                        <a:t>Blind Motion Deblurring Super-Resolution: When Dynamic Spatio-Temporal Learning Meets Static Image Understanding </a:t>
                      </a:r>
                      <a:r>
                        <a:rPr lang="en-IN" sz="1300" u="none" cap="none" strike="noStrike">
                          <a:solidFill>
                            <a:schemeClr val="dk1"/>
                          </a:solidFill>
                          <a:latin typeface="Calibri"/>
                          <a:ea typeface="Calibri"/>
                          <a:cs typeface="Calibri"/>
                          <a:sym typeface="Calibri"/>
                        </a:rPr>
                        <a:t>-</a:t>
                      </a:r>
                      <a:r>
                        <a:rPr b="1" i="1" lang="en-IN" sz="1300" u="none" cap="none" strike="noStrike">
                          <a:solidFill>
                            <a:schemeClr val="dk1"/>
                          </a:solidFill>
                          <a:latin typeface="Calibri"/>
                          <a:ea typeface="Calibri"/>
                          <a:cs typeface="Calibri"/>
                          <a:sym typeface="Calibri"/>
                        </a:rPr>
                        <a:t> IEEE Transactions on Computational Imaging, </a:t>
                      </a:r>
                      <a:r>
                        <a:rPr b="1" i="1" lang="en-IN" sz="1300" u="none" cap="none" strike="noStrike">
                          <a:solidFill>
                            <a:srgbClr val="FF0000"/>
                          </a:solidFill>
                          <a:latin typeface="Calibri"/>
                          <a:ea typeface="Calibri"/>
                          <a:cs typeface="Calibri"/>
                          <a:sym typeface="Calibri"/>
                        </a:rPr>
                        <a:t>2021</a:t>
                      </a:r>
                      <a:endParaRPr sz="600" u="none" cap="none" strike="noStrike"/>
                    </a:p>
                    <a:p>
                      <a:pPr indent="0" lvl="0" marL="0" marR="0" rtl="0" algn="l">
                        <a:lnSpc>
                          <a:spcPct val="115000"/>
                        </a:lnSpc>
                        <a:spcBef>
                          <a:spcPts val="0"/>
                        </a:spcBef>
                        <a:spcAft>
                          <a:spcPts val="0"/>
                        </a:spcAft>
                        <a:buClr>
                          <a:schemeClr val="dk1"/>
                        </a:buClr>
                        <a:buSzPts val="1100"/>
                        <a:buFont typeface="Arial"/>
                        <a:buNone/>
                      </a:pPr>
                      <a:r>
                        <a:t/>
                      </a:r>
                      <a:endParaRPr b="1" i="0"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Recovering sharp high-resolution images from motion-blurred low-resolution input. </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It models the reverse process of generation of motion-blurred images. </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Three-streams network to recover the final sharp high-resolution images. </a:t>
                      </a:r>
                      <a:endParaRPr sz="14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1581100">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2</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just">
                        <a:lnSpc>
                          <a:spcPct val="100000"/>
                        </a:lnSpc>
                        <a:spcBef>
                          <a:spcPts val="0"/>
                        </a:spcBef>
                        <a:spcAft>
                          <a:spcPts val="0"/>
                        </a:spcAft>
                        <a:buClr>
                          <a:schemeClr val="dk1"/>
                        </a:buClr>
                        <a:buSzPts val="1300"/>
                        <a:buFont typeface="Calibri"/>
                        <a:buNone/>
                      </a:pPr>
                      <a:r>
                        <a:rPr lang="en-IN" sz="1300" u="none" cap="none" strike="noStrike">
                          <a:solidFill>
                            <a:srgbClr val="1A1A1A"/>
                          </a:solidFill>
                          <a:latin typeface="Calibri"/>
                          <a:ea typeface="Calibri"/>
                          <a:cs typeface="Calibri"/>
                          <a:sym typeface="Calibri"/>
                        </a:rPr>
                        <a:t>Deep Multi-Scale Feature Learning for Defocus Blur Estimation </a:t>
                      </a:r>
                      <a:r>
                        <a:rPr lang="en-IN" sz="1300" u="none" cap="none" strike="noStrike">
                          <a:solidFill>
                            <a:schemeClr val="dk1"/>
                          </a:solidFill>
                          <a:latin typeface="Calibri"/>
                          <a:ea typeface="Calibri"/>
                          <a:cs typeface="Calibri"/>
                          <a:sym typeface="Calibri"/>
                        </a:rPr>
                        <a:t>– </a:t>
                      </a:r>
                      <a:r>
                        <a:rPr b="1" i="1" lang="en-IN" sz="1300" u="none" cap="none" strike="noStrike">
                          <a:solidFill>
                            <a:schemeClr val="dk1"/>
                          </a:solidFill>
                          <a:latin typeface="Calibri"/>
                          <a:ea typeface="Calibri"/>
                          <a:cs typeface="Calibri"/>
                          <a:sym typeface="Calibri"/>
                        </a:rPr>
                        <a:t>IEEE TRANSACTIONS ON IMAGE PROCESSING</a:t>
                      </a:r>
                      <a:r>
                        <a:rPr lang="en-IN" sz="1300" u="none" cap="none" strike="noStrike">
                          <a:solidFill>
                            <a:schemeClr val="dk1"/>
                          </a:solidFill>
                          <a:latin typeface="Calibri"/>
                          <a:ea typeface="Calibri"/>
                          <a:cs typeface="Calibri"/>
                          <a:sym typeface="Calibri"/>
                        </a:rPr>
                        <a:t>, </a:t>
                      </a:r>
                      <a:r>
                        <a:rPr b="1" i="1" lang="en-IN" sz="1300" u="none" cap="none" strike="noStrike">
                          <a:solidFill>
                            <a:srgbClr val="FF0000"/>
                          </a:solidFill>
                          <a:latin typeface="Calibri"/>
                          <a:ea typeface="Calibri"/>
                          <a:cs typeface="Calibri"/>
                          <a:sym typeface="Calibri"/>
                        </a:rPr>
                        <a:t>2021</a:t>
                      </a:r>
                      <a:endParaRPr i="1" sz="600" u="none" cap="none" strike="noStrike">
                        <a:solidFill>
                          <a:schemeClr val="dk1"/>
                        </a:solidFill>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CNN that tackles depth images from pattern edges.</a:t>
                      </a:r>
                      <a:endParaRPr sz="1400" u="none" cap="none" strike="noStrike"/>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Multi-scale blur estimation for pattern edges that uses input patches with varying sizes.</a:t>
                      </a:r>
                      <a:endParaRPr sz="600" u="none" cap="none" strike="noStrike">
                        <a:solidFill>
                          <a:schemeClr val="dk1"/>
                        </a:solidFill>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A fast edge-aware guided filter to propogate blur information estimated at pattern edge points.</a:t>
                      </a:r>
                      <a:endParaRPr sz="14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bl>
          </a:graphicData>
        </a:graphic>
      </p:graphicFrame>
      <p:sp>
        <p:nvSpPr>
          <p:cNvPr id="437" name="Google Shape;437;p8"/>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Literature Survey</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9"/>
          <p:cNvSpPr txBox="1"/>
          <p:nvPr/>
        </p:nvSpPr>
        <p:spPr>
          <a:xfrm>
            <a:off x="0" y="0"/>
            <a:ext cx="9144000" cy="5143500"/>
          </a:xfrm>
          <a:prstGeom prst="rect">
            <a:avLst/>
          </a:prstGeom>
          <a:solidFill>
            <a:schemeClr val="lt1">
              <a:alpha val="97254"/>
            </a:schemeClr>
          </a:solidFill>
          <a:ln cap="flat" cmpd="sng" w="76200">
            <a:solidFill>
              <a:srgbClr val="005893"/>
            </a:solidFill>
            <a:prstDash val="solid"/>
            <a:miter lim="800000"/>
            <a:headEnd len="sm" w="sm" type="none"/>
            <a:tailEnd len="sm" w="sm" type="none"/>
          </a:ln>
        </p:spPr>
        <p:txBody>
          <a:bodyPr anchorCtr="0" anchor="ctr" bIns="20775" lIns="41575" spcFirstLastPara="1" rIns="41575" wrap="square" tIns="2077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43" name="Google Shape;443;p9"/>
          <p:cNvSpPr/>
          <p:nvPr/>
        </p:nvSpPr>
        <p:spPr>
          <a:xfrm>
            <a:off x="458499" y="542219"/>
            <a:ext cx="8429965" cy="0"/>
          </a:xfrm>
          <a:custGeom>
            <a:rect b="b" l="l" r="r" t="t"/>
            <a:pathLst>
              <a:path extrusionOk="0" h="120000" w="18527395">
                <a:moveTo>
                  <a:pt x="0" y="0"/>
                </a:moveTo>
                <a:lnTo>
                  <a:pt x="18526859" y="0"/>
                </a:lnTo>
              </a:path>
            </a:pathLst>
          </a:custGeom>
          <a:noFill/>
          <a:ln cap="flat" cmpd="sng" w="15700">
            <a:solidFill>
              <a:srgbClr val="5E6DB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44" name="Google Shape;444;p9"/>
          <p:cNvSpPr txBox="1"/>
          <p:nvPr/>
        </p:nvSpPr>
        <p:spPr>
          <a:xfrm>
            <a:off x="457055" y="137179"/>
            <a:ext cx="321900" cy="3228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45" name="Google Shape;445;p9"/>
          <p:cNvSpPr/>
          <p:nvPr/>
        </p:nvSpPr>
        <p:spPr>
          <a:xfrm>
            <a:off x="1356726" y="324176"/>
            <a:ext cx="25996" cy="25997"/>
          </a:xfrm>
          <a:custGeom>
            <a:rect b="b" l="l" r="r" t="t"/>
            <a:pathLst>
              <a:path extrusionOk="0" h="56515" w="56514">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extrusionOk="0" h="56515" w="56514">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46" name="Google Shape;446;p9"/>
          <p:cNvSpPr/>
          <p:nvPr/>
        </p:nvSpPr>
        <p:spPr>
          <a:xfrm>
            <a:off x="1363946" y="329952"/>
            <a:ext cx="11557" cy="14446"/>
          </a:xfrm>
          <a:custGeom>
            <a:rect b="b" l="l" r="r" t="t"/>
            <a:pathLst>
              <a:path extrusionOk="0" h="31750" w="2540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extrusionOk="0" h="31750" w="2540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extrusionOk="0" h="31750" w="2540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Calibri"/>
              <a:ea typeface="Calibri"/>
              <a:cs typeface="Calibri"/>
              <a:sym typeface="Calibri"/>
            </a:endParaRPr>
          </a:p>
        </p:txBody>
      </p:sp>
      <p:sp>
        <p:nvSpPr>
          <p:cNvPr id="447" name="Google Shape;447;p9"/>
          <p:cNvSpPr txBox="1"/>
          <p:nvPr/>
        </p:nvSpPr>
        <p:spPr>
          <a:xfrm>
            <a:off x="828910" y="199271"/>
            <a:ext cx="623700" cy="230100"/>
          </a:xfrm>
          <a:prstGeom prst="rect">
            <a:avLst/>
          </a:prstGeom>
          <a:noFill/>
          <a:ln>
            <a:noFill/>
          </a:ln>
        </p:spPr>
        <p:txBody>
          <a:bodyPr anchorCtr="0" anchor="t" bIns="0" lIns="0" spcFirstLastPara="1" rIns="0" wrap="square" tIns="7800">
            <a:spAutoFit/>
          </a:bodyPr>
          <a:lstStyle/>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RV College of</a:t>
            </a:r>
            <a:endParaRPr b="0" i="0" sz="600" u="none" cap="none" strike="noStrike">
              <a:solidFill>
                <a:srgbClr val="000000"/>
              </a:solidFill>
              <a:latin typeface="Arial"/>
              <a:ea typeface="Arial"/>
              <a:cs typeface="Arial"/>
              <a:sym typeface="Arial"/>
            </a:endParaRPr>
          </a:p>
          <a:p>
            <a:pPr indent="0" lvl="0" marL="0" marR="0" rtl="0" algn="l">
              <a:lnSpc>
                <a:spcPct val="106250"/>
              </a:lnSpc>
              <a:spcBef>
                <a:spcPts val="0"/>
              </a:spcBef>
              <a:spcAft>
                <a:spcPts val="0"/>
              </a:spcAft>
              <a:buClr>
                <a:srgbClr val="231F20"/>
              </a:buClr>
              <a:buSzPts val="700"/>
              <a:buFont typeface="Helvetica Neue"/>
              <a:buNone/>
            </a:pPr>
            <a:r>
              <a:rPr b="1" i="0" lang="en-IN" sz="700" u="none" cap="none" strike="noStrike">
                <a:solidFill>
                  <a:srgbClr val="231F20"/>
                </a:solidFill>
                <a:latin typeface="Helvetica Neue"/>
                <a:ea typeface="Helvetica Neue"/>
                <a:cs typeface="Helvetica Neue"/>
                <a:sym typeface="Helvetica Neue"/>
              </a:rPr>
              <a:t>Engineering </a:t>
            </a:r>
            <a:endParaRPr b="0" i="0" sz="600" u="none" cap="none" strike="noStrike">
              <a:solidFill>
                <a:srgbClr val="000000"/>
              </a:solidFill>
              <a:latin typeface="Arial"/>
              <a:ea typeface="Arial"/>
              <a:cs typeface="Arial"/>
              <a:sym typeface="Arial"/>
            </a:endParaRPr>
          </a:p>
        </p:txBody>
      </p:sp>
      <p:sp>
        <p:nvSpPr>
          <p:cNvPr id="448" name="Google Shape;448;p9"/>
          <p:cNvSpPr txBox="1"/>
          <p:nvPr/>
        </p:nvSpPr>
        <p:spPr>
          <a:xfrm>
            <a:off x="189561" y="892387"/>
            <a:ext cx="4658700" cy="97800"/>
          </a:xfrm>
          <a:prstGeom prst="rect">
            <a:avLst/>
          </a:prstGeom>
          <a:noFill/>
          <a:ln>
            <a:noFill/>
          </a:ln>
        </p:spPr>
        <p:txBody>
          <a:bodyPr anchorCtr="0" anchor="t" bIns="0" lIns="0" spcFirstLastPara="1" rIns="0" wrap="square" tIns="5475">
            <a:spAutoFit/>
          </a:bodyPr>
          <a:lstStyle/>
          <a:p>
            <a:pPr indent="0" lvl="0" marL="0" marR="0" rtl="0" algn="l">
              <a:lnSpc>
                <a:spcPct val="100000"/>
              </a:lnSpc>
              <a:spcBef>
                <a:spcPts val="0"/>
              </a:spcBef>
              <a:spcAft>
                <a:spcPts val="0"/>
              </a:spcAft>
              <a:buClr>
                <a:schemeClr val="dk1"/>
              </a:buClr>
              <a:buSzPts val="2500"/>
              <a:buFont typeface="Calibri"/>
              <a:buNone/>
            </a:pPr>
            <a:r>
              <a:t/>
            </a:r>
            <a:endParaRPr b="0" i="0" sz="600" u="none" cap="none" strike="noStrike">
              <a:solidFill>
                <a:srgbClr val="000000"/>
              </a:solidFill>
              <a:latin typeface="Arial"/>
              <a:ea typeface="Arial"/>
              <a:cs typeface="Arial"/>
              <a:sym typeface="Arial"/>
            </a:endParaRPr>
          </a:p>
        </p:txBody>
      </p:sp>
      <p:sp>
        <p:nvSpPr>
          <p:cNvPr id="449" name="Google Shape;449;p9"/>
          <p:cNvSpPr txBox="1"/>
          <p:nvPr>
            <p:ph type="title"/>
          </p:nvPr>
        </p:nvSpPr>
        <p:spPr>
          <a:xfrm>
            <a:off x="7206027" y="185553"/>
            <a:ext cx="1673700" cy="215400"/>
          </a:xfrm>
          <a:prstGeom prst="rect">
            <a:avLst/>
          </a:prstGeom>
          <a:noFill/>
          <a:ln>
            <a:noFill/>
          </a:ln>
        </p:spPr>
        <p:txBody>
          <a:bodyPr anchorCtr="0" anchor="t" bIns="0" lIns="0" spcFirstLastPara="1" rIns="0" wrap="square" tIns="0">
            <a:spAutoFit/>
          </a:bodyPr>
          <a:lstStyle/>
          <a:p>
            <a:pPr indent="0" lvl="0" marL="0" rtl="0" algn="r">
              <a:lnSpc>
                <a:spcPct val="100000"/>
              </a:lnSpc>
              <a:spcBef>
                <a:spcPts val="0"/>
              </a:spcBef>
              <a:spcAft>
                <a:spcPts val="0"/>
              </a:spcAft>
              <a:buClr>
                <a:srgbClr val="422C75"/>
              </a:buClr>
              <a:buSzPts val="1400"/>
              <a:buFont typeface="Playfair Display"/>
              <a:buNone/>
            </a:pPr>
            <a:r>
              <a:rPr b="0" i="1" lang="en-IN" sz="1400" u="none">
                <a:solidFill>
                  <a:srgbClr val="422C75"/>
                </a:solidFill>
                <a:latin typeface="Playfair Display"/>
                <a:ea typeface="Playfair Display"/>
                <a:cs typeface="Playfair Display"/>
                <a:sym typeface="Playfair Display"/>
              </a:rPr>
              <a:t>Go, change the world</a:t>
            </a:r>
            <a:endParaRPr/>
          </a:p>
        </p:txBody>
      </p:sp>
      <p:sp>
        <p:nvSpPr>
          <p:cNvPr id="450" name="Google Shape;450;p9"/>
          <p:cNvSpPr txBox="1"/>
          <p:nvPr/>
        </p:nvSpPr>
        <p:spPr>
          <a:xfrm>
            <a:off x="457055" y="4783224"/>
            <a:ext cx="2103300" cy="1230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a:t>
            </a:r>
            <a:endParaRPr b="0" i="0" sz="600" u="none" cap="none" strike="noStrike">
              <a:solidFill>
                <a:srgbClr val="000000"/>
              </a:solidFill>
              <a:latin typeface="Arial"/>
              <a:ea typeface="Arial"/>
              <a:cs typeface="Arial"/>
              <a:sym typeface="Arial"/>
            </a:endParaRPr>
          </a:p>
        </p:txBody>
      </p:sp>
      <p:sp>
        <p:nvSpPr>
          <p:cNvPr id="451" name="Google Shape;451;p9"/>
          <p:cNvSpPr txBox="1"/>
          <p:nvPr/>
        </p:nvSpPr>
        <p:spPr>
          <a:xfrm>
            <a:off x="3109133" y="4783224"/>
            <a:ext cx="2925600" cy="1230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898989"/>
              </a:buClr>
              <a:buSzPts val="800"/>
              <a:buFont typeface="Calibri"/>
              <a:buNone/>
            </a:pPr>
            <a:r>
              <a:rPr b="0" i="0" lang="en-IN" sz="800" u="none" cap="none" strike="noStrike">
                <a:solidFill>
                  <a:srgbClr val="898989"/>
                </a:solidFill>
                <a:latin typeface="Calibri"/>
                <a:ea typeface="Calibri"/>
                <a:cs typeface="Calibri"/>
                <a:sym typeface="Calibri"/>
              </a:rPr>
              <a:t>Department of ECE</a:t>
            </a:r>
            <a:endParaRPr b="0" i="0" sz="600" u="none" cap="none" strike="noStrike">
              <a:solidFill>
                <a:srgbClr val="000000"/>
              </a:solidFill>
              <a:latin typeface="Arial"/>
              <a:ea typeface="Arial"/>
              <a:cs typeface="Arial"/>
              <a:sym typeface="Arial"/>
            </a:endParaRPr>
          </a:p>
        </p:txBody>
      </p:sp>
      <p:sp>
        <p:nvSpPr>
          <p:cNvPr id="452" name="Google Shape;452;p9"/>
          <p:cNvSpPr txBox="1"/>
          <p:nvPr/>
        </p:nvSpPr>
        <p:spPr>
          <a:xfrm>
            <a:off x="6583622" y="4783224"/>
            <a:ext cx="2103300" cy="123000"/>
          </a:xfrm>
          <a:prstGeom prst="rect">
            <a:avLst/>
          </a:prstGeom>
          <a:noFill/>
          <a:ln>
            <a:noFill/>
          </a:ln>
        </p:spPr>
        <p:txBody>
          <a:bodyPr anchorCtr="0" anchor="t" bIns="0" lIns="0" spcFirstLastPara="1" rIns="0" wrap="square" tIns="0">
            <a:spAutoFit/>
          </a:bodyPr>
          <a:lstStyle/>
          <a:p>
            <a:pPr indent="0" lvl="0" marL="0" marR="0" rtl="0" algn="r">
              <a:lnSpc>
                <a:spcPct val="100000"/>
              </a:lnSpc>
              <a:spcBef>
                <a:spcPts val="0"/>
              </a:spcBef>
              <a:spcAft>
                <a:spcPts val="0"/>
              </a:spcAft>
              <a:buClr>
                <a:srgbClr val="898989"/>
              </a:buClr>
              <a:buSzPts val="800"/>
              <a:buFont typeface="Calibri"/>
              <a:buNone/>
            </a:pPr>
            <a:fld id="{00000000-1234-1234-1234-123412341234}" type="slidenum">
              <a:rPr b="0" i="0" lang="en-IN" sz="800" u="none" cap="none" strike="noStrike">
                <a:solidFill>
                  <a:srgbClr val="898989"/>
                </a:solidFill>
                <a:latin typeface="Calibri"/>
                <a:ea typeface="Calibri"/>
                <a:cs typeface="Calibri"/>
                <a:sym typeface="Calibri"/>
              </a:rPr>
              <a:t>‹#›</a:t>
            </a:fld>
            <a:endParaRPr b="0" i="0" sz="600" u="none" cap="none" strike="noStrike">
              <a:solidFill>
                <a:srgbClr val="000000"/>
              </a:solidFill>
              <a:latin typeface="Arial"/>
              <a:ea typeface="Arial"/>
              <a:cs typeface="Arial"/>
              <a:sym typeface="Arial"/>
            </a:endParaRPr>
          </a:p>
        </p:txBody>
      </p:sp>
      <p:graphicFrame>
        <p:nvGraphicFramePr>
          <p:cNvPr id="453" name="Google Shape;453;p9"/>
          <p:cNvGraphicFramePr/>
          <p:nvPr/>
        </p:nvGraphicFramePr>
        <p:xfrm>
          <a:off x="64359" y="1282664"/>
          <a:ext cx="3000000" cy="3000000"/>
        </p:xfrm>
        <a:graphic>
          <a:graphicData uri="http://schemas.openxmlformats.org/drawingml/2006/table">
            <a:tbl>
              <a:tblPr>
                <a:noFill/>
                <a:tableStyleId>{693AA79B-ACA8-4D3D-950C-69AC206A45DF}</a:tableStyleId>
              </a:tblPr>
              <a:tblGrid>
                <a:gridCol w="688925"/>
                <a:gridCol w="4939300"/>
                <a:gridCol w="3387125"/>
              </a:tblGrid>
              <a:tr h="646175">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Sl No</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Paper Title, Journal Name, Year </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Clr>
                          <a:srgbClr val="FFFFFF"/>
                        </a:buClr>
                        <a:buSzPts val="1300"/>
                        <a:buFont typeface="Calibri"/>
                        <a:buNone/>
                      </a:pPr>
                      <a:r>
                        <a:rPr b="1" i="0" lang="en-IN" sz="1300" u="none" cap="none" strike="noStrike">
                          <a:solidFill>
                            <a:srgbClr val="FFFFFF"/>
                          </a:solidFill>
                          <a:latin typeface="Calibri"/>
                          <a:ea typeface="Calibri"/>
                          <a:cs typeface="Calibri"/>
                          <a:sym typeface="Calibri"/>
                        </a:rPr>
                        <a:t>Major findings / observations</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chemeClr val="accent1"/>
                    </a:solidFill>
                  </a:tcPr>
                </a:tc>
              </a:tr>
              <a:tr h="1273300">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3</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chemeClr val="dk1"/>
                        </a:buClr>
                        <a:buSzPts val="1300"/>
                        <a:buFont typeface="Calibri"/>
                        <a:buNone/>
                      </a:pPr>
                      <a:r>
                        <a:rPr lang="en-IN" sz="1300" u="none" cap="none" strike="noStrike">
                          <a:solidFill>
                            <a:schemeClr val="dk1"/>
                          </a:solidFill>
                          <a:latin typeface="Calibri"/>
                          <a:ea typeface="Calibri"/>
                          <a:cs typeface="Calibri"/>
                          <a:sym typeface="Calibri"/>
                        </a:rPr>
                        <a:t>Beyond Camera Motion Blur Removing: How to Handle Outliers in Deblurring -</a:t>
                      </a:r>
                      <a:r>
                        <a:rPr b="1" i="1" lang="en-IN" sz="1300" u="none" cap="none" strike="noStrike">
                          <a:solidFill>
                            <a:schemeClr val="dk1"/>
                          </a:solidFill>
                          <a:latin typeface="Calibri"/>
                          <a:ea typeface="Calibri"/>
                          <a:cs typeface="Calibri"/>
                          <a:sym typeface="Calibri"/>
                        </a:rPr>
                        <a:t> IEEE Transactions on Computational Imaging, </a:t>
                      </a:r>
                      <a:r>
                        <a:rPr b="1" i="1" lang="en-IN" sz="1300" u="none" cap="none" strike="noStrike">
                          <a:solidFill>
                            <a:srgbClr val="FF0000"/>
                          </a:solidFill>
                          <a:latin typeface="Calibri"/>
                          <a:ea typeface="Calibri"/>
                          <a:cs typeface="Calibri"/>
                          <a:sym typeface="Calibri"/>
                        </a:rPr>
                        <a:t>2021</a:t>
                      </a:r>
                      <a:endParaRPr b="1" i="0"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A dataset synthesis approach that considers outliers. </a:t>
                      </a:r>
                      <a:endParaRPr sz="1300" u="none" cap="none" strike="noStrike">
                        <a:solidFill>
                          <a:schemeClr val="dk1"/>
                        </a:solidFill>
                        <a:latin typeface="Calibri"/>
                        <a:ea typeface="Calibri"/>
                        <a:cs typeface="Calibri"/>
                        <a:sym typeface="Calibri"/>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Edge aware scale recurrent net consisting of a deblurring part and an upsampling part. </a:t>
                      </a:r>
                      <a:endParaRPr sz="1300" u="none" cap="none" strike="noStrike">
                        <a:solidFill>
                          <a:schemeClr val="dk1"/>
                        </a:solidFill>
                        <a:latin typeface="Calibri"/>
                        <a:ea typeface="Calibri"/>
                        <a:cs typeface="Calibri"/>
                        <a:sym typeface="Calibri"/>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Salient edge selection network to supervise the deblurring process. </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D0D8E8"/>
                    </a:solidFill>
                  </a:tcPr>
                </a:tc>
              </a:tr>
              <a:tr h="1230325">
                <a:tc>
                  <a:txBody>
                    <a:bodyPr/>
                    <a:lstStyle/>
                    <a:p>
                      <a:pPr indent="0" lvl="0" marL="0" marR="0" rtl="0" algn="ctr">
                        <a:lnSpc>
                          <a:spcPct val="100000"/>
                        </a:lnSpc>
                        <a:spcBef>
                          <a:spcPts val="0"/>
                        </a:spcBef>
                        <a:spcAft>
                          <a:spcPts val="0"/>
                        </a:spcAft>
                        <a:buClr>
                          <a:srgbClr val="000000"/>
                        </a:buClr>
                        <a:buSzPts val="1300"/>
                        <a:buFont typeface="Calibri"/>
                        <a:buNone/>
                      </a:pPr>
                      <a:r>
                        <a:rPr lang="en-IN" sz="1300" u="none" cap="none" strike="noStrike">
                          <a:latin typeface="Calibri"/>
                          <a:ea typeface="Calibri"/>
                          <a:cs typeface="Calibri"/>
                          <a:sym typeface="Calibri"/>
                        </a:rPr>
                        <a:t>4</a:t>
                      </a:r>
                      <a:endParaRPr sz="600" u="none" cap="none" strike="noStrike"/>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0" lvl="0" marL="0" marR="0" rtl="0" algn="l">
                        <a:lnSpc>
                          <a:spcPct val="115000"/>
                        </a:lnSpc>
                        <a:spcBef>
                          <a:spcPts val="0"/>
                        </a:spcBef>
                        <a:spcAft>
                          <a:spcPts val="0"/>
                        </a:spcAft>
                        <a:buClr>
                          <a:schemeClr val="dk1"/>
                        </a:buClr>
                        <a:buSzPts val="1100"/>
                        <a:buFont typeface="Arial"/>
                        <a:buNone/>
                      </a:pPr>
                      <a:r>
                        <a:rPr lang="en-IN" sz="1300" u="none" cap="none" strike="noStrike">
                          <a:solidFill>
                            <a:schemeClr val="dk1"/>
                          </a:solidFill>
                          <a:latin typeface="Calibri"/>
                          <a:ea typeface="Calibri"/>
                          <a:cs typeface="Calibri"/>
                          <a:sym typeface="Calibri"/>
                        </a:rPr>
                        <a:t>Blur, Noise, and Compression Robust Generative Adversarial Networks - </a:t>
                      </a:r>
                      <a:r>
                        <a:rPr b="1" i="1" lang="en-IN" sz="1300" u="none" cap="none" strike="noStrike">
                          <a:solidFill>
                            <a:schemeClr val="dk1"/>
                          </a:solidFill>
                          <a:latin typeface="Calibri"/>
                          <a:ea typeface="Calibri"/>
                          <a:cs typeface="Calibri"/>
                          <a:sym typeface="Calibri"/>
                        </a:rPr>
                        <a:t>2021 IEEE/CVF Conference on Computer Vision and Pattern Recognition (CVPR), </a:t>
                      </a:r>
                      <a:r>
                        <a:rPr b="1" i="1" lang="en-IN" sz="1300" u="none" cap="none" strike="noStrike">
                          <a:solidFill>
                            <a:srgbClr val="FF0000"/>
                          </a:solidFill>
                          <a:latin typeface="Calibri"/>
                          <a:ea typeface="Calibri"/>
                          <a:cs typeface="Calibri"/>
                          <a:sym typeface="Calibri"/>
                        </a:rPr>
                        <a:t>2021</a:t>
                      </a:r>
                      <a:endParaRPr b="1" i="1" sz="1300" u="none" cap="none" strike="noStrike">
                        <a:solidFill>
                          <a:srgbClr val="FF0000"/>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c>
                  <a:txBody>
                    <a:bodyPr/>
                    <a:lstStyle/>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BNCR GAN that can learn a clean image generator from degraded images without knowledge of degradation parameters. </a:t>
                      </a:r>
                      <a:endParaRPr sz="1300" u="none" cap="none" strike="noStrike">
                        <a:solidFill>
                          <a:schemeClr val="dk1"/>
                        </a:solidFill>
                        <a:latin typeface="Calibri"/>
                        <a:ea typeface="Calibri"/>
                        <a:cs typeface="Calibri"/>
                        <a:sym typeface="Calibri"/>
                      </a:endParaRPr>
                    </a:p>
                    <a:p>
                      <a:pPr indent="-127000" lvl="0" marL="127000" marR="0" rtl="0" algn="l">
                        <a:lnSpc>
                          <a:spcPct val="100000"/>
                        </a:lnSpc>
                        <a:spcBef>
                          <a:spcPts val="0"/>
                        </a:spcBef>
                        <a:spcAft>
                          <a:spcPts val="0"/>
                        </a:spcAft>
                        <a:buClr>
                          <a:schemeClr val="dk1"/>
                        </a:buClr>
                        <a:buSzPts val="1300"/>
                        <a:buFont typeface="Arial"/>
                        <a:buChar char="•"/>
                      </a:pPr>
                      <a:r>
                        <a:rPr lang="en-IN" sz="1300" u="none" cap="none" strike="noStrike">
                          <a:solidFill>
                            <a:schemeClr val="dk1"/>
                          </a:solidFill>
                          <a:latin typeface="Calibri"/>
                          <a:ea typeface="Calibri"/>
                          <a:cs typeface="Calibri"/>
                          <a:sym typeface="Calibri"/>
                        </a:rPr>
                        <a:t>Degradation based models performed better with LPIPS and FID metrics. </a:t>
                      </a:r>
                      <a:endParaRPr sz="1300" u="none" cap="none" strike="noStrike">
                        <a:solidFill>
                          <a:schemeClr val="dk1"/>
                        </a:solidFill>
                        <a:latin typeface="Calibri"/>
                        <a:ea typeface="Calibri"/>
                        <a:cs typeface="Calibri"/>
                        <a:sym typeface="Calibri"/>
                      </a:endParaRPr>
                    </a:p>
                  </a:txBody>
                  <a:tcPr marT="20800" marB="20800" marR="41600" marL="41600">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9EDF4"/>
                    </a:solidFill>
                  </a:tcPr>
                </a:tc>
              </a:tr>
            </a:tbl>
          </a:graphicData>
        </a:graphic>
      </p:graphicFrame>
      <p:sp>
        <p:nvSpPr>
          <p:cNvPr id="454" name="Google Shape;454;p9"/>
          <p:cNvSpPr txBox="1"/>
          <p:nvPr>
            <p:ph type="title"/>
          </p:nvPr>
        </p:nvSpPr>
        <p:spPr>
          <a:xfrm>
            <a:off x="1559100" y="127575"/>
            <a:ext cx="5771700" cy="585000"/>
          </a:xfrm>
          <a:prstGeom prst="rect">
            <a:avLst/>
          </a:prstGeom>
          <a:noFill/>
          <a:ln>
            <a:noFill/>
          </a:ln>
        </p:spPr>
        <p:txBody>
          <a:bodyPr anchorCtr="0" anchor="t" bIns="0" lIns="0" spcFirstLastPara="1" rIns="0" wrap="square" tIns="0">
            <a:spAutoFit/>
          </a:bodyPr>
          <a:lstStyle/>
          <a:p>
            <a:pPr indent="0" lvl="0" marL="0" rtl="0" algn="ctr">
              <a:lnSpc>
                <a:spcPct val="100000"/>
              </a:lnSpc>
              <a:spcBef>
                <a:spcPts val="0"/>
              </a:spcBef>
              <a:spcAft>
                <a:spcPts val="0"/>
              </a:spcAft>
              <a:buSzPts val="600"/>
              <a:buNone/>
            </a:pPr>
            <a:r>
              <a:rPr b="1" i="0" lang="en-IN" sz="2400">
                <a:solidFill>
                  <a:srgbClr val="005893"/>
                </a:solidFill>
                <a:latin typeface="Times New Roman"/>
                <a:ea typeface="Times New Roman"/>
                <a:cs typeface="Times New Roman"/>
                <a:sym typeface="Times New Roman"/>
              </a:rPr>
              <a:t>Literature Survey</a:t>
            </a:r>
            <a:endParaRPr b="1" i="0" sz="2400">
              <a:solidFill>
                <a:srgbClr val="005893"/>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6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